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556" r:id="rId2"/>
    <p:sldId id="621" r:id="rId3"/>
    <p:sldId id="716" r:id="rId4"/>
    <p:sldId id="718" r:id="rId5"/>
    <p:sldId id="719" r:id="rId6"/>
    <p:sldId id="1140" r:id="rId7"/>
    <p:sldId id="722" r:id="rId8"/>
    <p:sldId id="723" r:id="rId9"/>
    <p:sldId id="724" r:id="rId10"/>
    <p:sldId id="725" r:id="rId11"/>
    <p:sldId id="726" r:id="rId12"/>
    <p:sldId id="1157" r:id="rId13"/>
    <p:sldId id="727" r:id="rId14"/>
    <p:sldId id="728" r:id="rId15"/>
    <p:sldId id="729" r:id="rId16"/>
    <p:sldId id="730" r:id="rId17"/>
    <p:sldId id="731" r:id="rId18"/>
    <p:sldId id="732" r:id="rId19"/>
    <p:sldId id="733" r:id="rId20"/>
    <p:sldId id="734" r:id="rId21"/>
    <p:sldId id="735" r:id="rId22"/>
    <p:sldId id="736" r:id="rId23"/>
    <p:sldId id="737" r:id="rId24"/>
    <p:sldId id="738" r:id="rId25"/>
    <p:sldId id="740" r:id="rId26"/>
    <p:sldId id="739" r:id="rId27"/>
    <p:sldId id="741" r:id="rId28"/>
    <p:sldId id="742" r:id="rId29"/>
    <p:sldId id="743" r:id="rId30"/>
    <p:sldId id="744" r:id="rId31"/>
    <p:sldId id="745" r:id="rId32"/>
    <p:sldId id="746" r:id="rId33"/>
    <p:sldId id="747" r:id="rId34"/>
    <p:sldId id="748" r:id="rId35"/>
    <p:sldId id="749" r:id="rId36"/>
    <p:sldId id="750" r:id="rId37"/>
    <p:sldId id="752" r:id="rId38"/>
    <p:sldId id="751" r:id="rId39"/>
    <p:sldId id="753" r:id="rId40"/>
    <p:sldId id="754" r:id="rId41"/>
    <p:sldId id="755" r:id="rId42"/>
    <p:sldId id="1141" r:id="rId43"/>
    <p:sldId id="1142" r:id="rId44"/>
    <p:sldId id="756" r:id="rId45"/>
    <p:sldId id="1150" r:id="rId46"/>
    <p:sldId id="1153" r:id="rId47"/>
    <p:sldId id="1151" r:id="rId48"/>
    <p:sldId id="757" r:id="rId49"/>
    <p:sldId id="1158" r:id="rId50"/>
    <p:sldId id="1159" r:id="rId51"/>
    <p:sldId id="1144" r:id="rId52"/>
    <p:sldId id="565" r:id="rId53"/>
    <p:sldId id="1160" r:id="rId54"/>
    <p:sldId id="1152" r:id="rId55"/>
    <p:sldId id="760" r:id="rId56"/>
    <p:sldId id="1166" r:id="rId57"/>
    <p:sldId id="761" r:id="rId58"/>
    <p:sldId id="1161" r:id="rId59"/>
    <p:sldId id="1145" r:id="rId60"/>
    <p:sldId id="1148" r:id="rId61"/>
    <p:sldId id="1162" r:id="rId62"/>
    <p:sldId id="1146" r:id="rId63"/>
    <p:sldId id="1154" r:id="rId64"/>
    <p:sldId id="1155" r:id="rId65"/>
    <p:sldId id="1163" r:id="rId66"/>
    <p:sldId id="1139" r:id="rId6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76803D05-322B-4BF4-A2F3-7E2FF5A67F2F}">
          <p14:sldIdLst>
            <p14:sldId id="556"/>
            <p14:sldId id="621"/>
            <p14:sldId id="716"/>
            <p14:sldId id="718"/>
            <p14:sldId id="719"/>
            <p14:sldId id="1140"/>
            <p14:sldId id="722"/>
            <p14:sldId id="723"/>
            <p14:sldId id="724"/>
            <p14:sldId id="725"/>
            <p14:sldId id="726"/>
            <p14:sldId id="1157"/>
            <p14:sldId id="727"/>
            <p14:sldId id="728"/>
            <p14:sldId id="729"/>
            <p14:sldId id="730"/>
            <p14:sldId id="731"/>
            <p14:sldId id="732"/>
            <p14:sldId id="733"/>
            <p14:sldId id="734"/>
            <p14:sldId id="735"/>
            <p14:sldId id="736"/>
            <p14:sldId id="737"/>
            <p14:sldId id="738"/>
            <p14:sldId id="740"/>
            <p14:sldId id="739"/>
            <p14:sldId id="741"/>
            <p14:sldId id="742"/>
            <p14:sldId id="743"/>
            <p14:sldId id="744"/>
            <p14:sldId id="745"/>
            <p14:sldId id="746"/>
            <p14:sldId id="747"/>
            <p14:sldId id="748"/>
            <p14:sldId id="749"/>
            <p14:sldId id="750"/>
            <p14:sldId id="752"/>
            <p14:sldId id="751"/>
            <p14:sldId id="753"/>
            <p14:sldId id="754"/>
            <p14:sldId id="755"/>
            <p14:sldId id="1141"/>
            <p14:sldId id="1142"/>
            <p14:sldId id="756"/>
            <p14:sldId id="1150"/>
            <p14:sldId id="1153"/>
            <p14:sldId id="1151"/>
            <p14:sldId id="757"/>
            <p14:sldId id="1158"/>
            <p14:sldId id="1159"/>
            <p14:sldId id="1144"/>
            <p14:sldId id="565"/>
            <p14:sldId id="1160"/>
            <p14:sldId id="1152"/>
            <p14:sldId id="760"/>
            <p14:sldId id="1166"/>
            <p14:sldId id="761"/>
            <p14:sldId id="1161"/>
            <p14:sldId id="1145"/>
            <p14:sldId id="1148"/>
            <p14:sldId id="1162"/>
            <p14:sldId id="1146"/>
            <p14:sldId id="1154"/>
            <p14:sldId id="1155"/>
            <p14:sldId id="1163"/>
            <p14:sldId id="113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lsea ~" initials="C~" lastIdx="4" clrIdx="0">
    <p:extLst>
      <p:ext uri="{19B8F6BF-5375-455C-9EA6-DF929625EA0E}">
        <p15:presenceInfo xmlns:p15="http://schemas.microsoft.com/office/powerpoint/2012/main" userId="a8a6f7b142353eb0" providerId="Windows Live"/>
      </p:ext>
    </p:extLst>
  </p:cmAuthor>
  <p:cmAuthor id="2" name="Baker, Ryan S" initials="RB" lastIdx="1" clrIdx="1">
    <p:extLst>
      <p:ext uri="{19B8F6BF-5375-455C-9EA6-DF929625EA0E}">
        <p15:presenceInfo xmlns:p15="http://schemas.microsoft.com/office/powerpoint/2012/main" userId="S::rybaker@upenn.edu::98cc187d-25d7-44fa-976e-dacc80739a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A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71" autoAdjust="0"/>
    <p:restoredTop sz="84522" autoAdjust="0"/>
  </p:normalViewPr>
  <p:slideViewPr>
    <p:cSldViewPr>
      <p:cViewPr varScale="1">
        <p:scale>
          <a:sx n="93" d="100"/>
          <a:sy n="93" d="100"/>
        </p:scale>
        <p:origin x="13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8" y="145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64309-974F-4F59-AD17-DDE5EF6937F1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552A0-AB03-4551-8D05-597F6D7ED4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940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CED3D-ED40-4C44-84F5-A09DF62E946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3198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5F7A7A-7DE5-2119-2242-055D20B7E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1C7AE0-B4D0-A60E-9DD4-6109C591AD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2A6101-6EDB-8F20-D838-51D22F2BE6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DeFalco, J.A., Rowe, J.P., Paquette, L., Georgoulas-Sherry, V., Brawner, K., Mott, B.W., Baker, R.S., Lester, J.C. (2018) Detecting and Addressing Frustration in a Serious Game for Military Training. International Journal of Artificial Intelligence and Education, 28 (2), 152-193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Arroyo, I., Woolf, B. P., Cooper, D. G., Burleson, W., &amp;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Muldner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K. (2011, July). The impact of animated pedagogical agents on girls' and boys' emotions, attitudes, behaviors and learning. In 2011 IEEE 11th international conference on Advanced learning technologies (pp. 506-510). IEEE.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Rajendran, R., Iyer, S., &amp; Murthy, S. (2018). Personalized affective feedback to address students’ frustration in ITS. </a:t>
            </a:r>
            <a:r>
              <a:rPr lang="en-US" i="1" dirty="0"/>
              <a:t>IEEE Transactions on Learning Technologies</a:t>
            </a:r>
            <a:r>
              <a:rPr lang="en-US" dirty="0"/>
              <a:t>, </a:t>
            </a:r>
            <a:r>
              <a:rPr lang="en-US" i="1" dirty="0"/>
              <a:t>12</a:t>
            </a:r>
            <a:r>
              <a:rPr lang="en-US" dirty="0"/>
              <a:t>(1), 87-97. 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https://www.cse.iitb.ac.in/~sri/papers/affectiveFeedback-TLT2019.pdf</a:t>
            </a:r>
            <a:endParaRPr lang="en-US" dirty="0"/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D’Mello, S., Lehman, B., Sullins, J., Daigle, R., Combs, R., Vogt, K., ... &amp; Graesser, A. (2010). A time for emoting: When affect-sensitivity is and isn’t effective at promoting deep learning. In Intelligent Tutoring Systems: 10th International Conference, ITS 2010, Pittsburgh, PA, USA, June 14-18, 2010, Proceedings, Part I 10 (pp. 245-254). Springer Berlin Heidelberg.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Robison, J., McQuiggan, S., &amp; Lester, J. (2009, September). Evaluating the consequences of affective feedback in intelligent tutoring systems. In 2009 3rd international conference on affective computing and intelligent interaction and workshops (pp. 1-6). IEEE.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A0E8C5-628B-89CF-09CE-84DDEB537B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552A0-AB03-4551-8D05-597F6D7ED4F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138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FCDBDC-8EE2-80A0-0145-7E6A54CCA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6FD102-2AF3-C6D5-5B9F-2E8877775A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F3B34B-763E-F6F3-D053-EAAA01FA22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31D904-8C42-5C89-DD1A-C942433FCA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552A0-AB03-4551-8D05-597F6D7ED4F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7122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3D897C-8D53-484B-D7F3-F6EFCB98B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28AEA0-D910-3BEE-C0B7-66591673E3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0916B7-0699-42C3-9396-199D58796B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61190A-68AE-0149-460F-CAAFEFDFAC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552A0-AB03-4551-8D05-597F6D7ED4F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6409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853D1A-AD82-C982-F193-10439EE66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261C06-06F9-9646-698A-1157A99891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43C198-E430-EA2D-2859-625459D53C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64F5EE-668B-938C-E390-CA6D94E727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552A0-AB03-4551-8D05-597F6D7ED4F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261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E5BD00-F465-784F-D341-656F43740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10676C-F692-3F7F-6437-81BC5A8500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42F25A-78EC-F538-BFA2-D1B0271A15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35CF21-F2B2-3582-D760-67A43F6D84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552A0-AB03-4551-8D05-597F6D7ED4F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6543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92042E-CB91-EAC8-24B6-99769D787C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5208E1-94EE-2B36-802F-8200A3DDD7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821CFF-7A92-9FDA-4B5F-01E3AA74DD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52497-4506-AC8E-A2B3-173E448755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552A0-AB03-4551-8D05-597F6D7ED4F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493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35D415-EE60-152F-92A6-FE179D180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22C362-FA10-8922-7F19-8ABC96A56F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008048-B59F-D0BD-DCA4-ACDAC6D31B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516FDC-CEE0-C8CD-8145-4E5B0B6B31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552A0-AB03-4551-8D05-597F6D7ED4F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6436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2831E6-B975-193E-99D8-FB583E5A8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5DA1B6-A161-98D4-36A4-9A5C692B9E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80C25F-09FE-61C2-B5EE-4370F4517B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Levin, N., Baker, R.S., Nasiar, N., Fancsali, S., Hutt, S. (2022) Evaluating Gaming Detector Model Robustness Over Time. 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Proceedings of the 15th International Conference on Educational Data Mining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503864-55EA-568B-AFC0-DE598F5222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552A0-AB03-4551-8D05-597F6D7ED4F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5A688E-4AC5-843C-62B2-1FA140BE9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A42EAA-B6A8-8E8E-38F4-2F1F53912C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D15A20-6BC2-FB5C-3E3E-9C648248C3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3060BE-B98F-7B7A-FAAA-E2FE9D72F4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552A0-AB03-4551-8D05-597F6D7ED4F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697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2D1DFD-9935-7C9C-EBFD-20B0842593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D42BFD-9E20-6283-1C84-9F34D3F787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EF1690-64C4-F1EC-CDFD-9D93ACE87F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90223D-B3F6-057E-D3F4-726EDA86C5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552A0-AB03-4551-8D05-597F6D7ED4F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194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552A0-AB03-4551-8D05-597F6D7ED4F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4803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8A8CB5-CE00-1B53-82E8-8D5D6CCA9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5AF696-C016-7645-AAFC-A42E85D273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C6E1B9-DF68-A71E-6261-7B000A023F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4D5094-8887-E26A-B254-C6FF10811F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552A0-AB03-4551-8D05-597F6D7ED4F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983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2CAD8-C385-AB9B-6833-2D4AE9E53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76232A-9175-6DF3-0644-3D73807E88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C75053-AF4B-94AE-B488-259B2A3A7E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EA97C5-3CBA-F2B8-5AEC-78C77420F0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552A0-AB03-4551-8D05-597F6D7ED4F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122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A223E8-D3F0-6231-6BA7-1065D5D7A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5C3A0C-FE3D-6E99-2222-CC4F55785A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A56761-DF13-394D-56E5-1FF446A3CF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00B79A-5D7A-CBDD-FB85-2B0BCE274B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552A0-AB03-4551-8D05-597F6D7ED4F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3482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FF4FD1-FD01-C273-0EA3-ECA7364CB9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AD6B22-ED35-93D6-DC7B-F6567CFBA2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E39366-7363-D831-E293-1EB53EBBB2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0F71C9-F39F-F92A-2238-9A5B4253B6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552A0-AB03-4551-8D05-597F6D7ED4F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595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DB240-8EA6-659E-50A3-8072827212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1E7E3A-9793-98E2-587D-918C0FE9D6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9A4DBC-FD17-2282-3FC7-44E5048AE1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55BBF0-C5AE-6213-E8D8-A0F4632BF1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552A0-AB03-4551-8D05-597F6D7ED4F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212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3B3ECE-3266-6239-56BE-E92F8C7B8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BC4E03-4AD6-6B52-9B1E-07CC424340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8A0BA3-AEF8-D31A-058F-4F7569346E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D2144C-7E71-B463-D128-1FCDB41B11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552A0-AB03-4551-8D05-597F6D7ED4F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0914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080997-3C79-B58D-DA13-E2B013443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DC1EAC-9C27-3848-744B-C3069468D9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A2DAAC-6753-E1B5-66A7-1F0ADF1445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8ACA99-C1C1-71D9-C13C-D705ECCFB9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552A0-AB03-4551-8D05-597F6D7ED4F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226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6CB56E-9C4A-C9EC-A793-851186066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452A1C-204D-F127-966E-2C5502D87A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BDB146-BB98-6184-EF10-1FE3319163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0C7EC1-14A8-CBA9-06EC-11804AD948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552A0-AB03-4551-8D05-597F6D7ED4F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6148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6FFB3E-4FF5-4C22-1B4A-C8DDCBA83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581F32-E63F-11C5-67FA-4616E86FE7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4C2312-3344-1E0E-A467-C798192B0D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2506F4-B2A5-7366-CEEB-EFD8527FC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552A0-AB03-4551-8D05-597F6D7ED4F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328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FE73EF-E766-C1FA-9B66-06A8BC639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84EF8E-E3C9-1F9A-75C0-3693940F1E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028C32-39FA-A6B2-E369-CFD00E1B30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C05B38-409F-F8B8-5416-03EB4321C2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552A0-AB03-4551-8D05-597F6D7ED4F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15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552A0-AB03-4551-8D05-597F6D7ED4F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7996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BBF3B6-8C13-5276-B802-ABBD7A83A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CD7E27-0EB0-3F50-9912-E1FA5367A7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76863D-6F75-A16F-91B4-946C7EA25B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2EEEF7-2614-9E9C-A2A5-A8F45D8898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552A0-AB03-4551-8D05-597F6D7ED4F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171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8AEB5-9BF4-CCB7-4635-BEF27297A3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A3CB39-471F-87CE-B095-9C1F0C14AB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0C5E30-32C9-5512-8D26-5DB9B53878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6FC0F7-1085-B9FF-0BAF-571710F1C7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552A0-AB03-4551-8D05-597F6D7ED4F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607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3C2504-C6C0-5925-1EFA-083418CB1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2697EF-C0B0-4844-25C9-E0973CE9F2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206372-810C-5AD7-CC40-A51A9F26E1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F1F295-9E2E-A6A3-EF2D-A44FEA2E74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552A0-AB03-4551-8D05-597F6D7ED4F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25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11B48F-0A25-EB5D-35DD-CC1E6C9779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746B74-3804-6B2C-4AAF-917C126595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7A971C-672D-2C14-B314-67C21A13D4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70514E-6470-7EEA-7B39-53FE4D267F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552A0-AB03-4551-8D05-597F6D7ED4F1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678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6CAA1-5013-5D9F-6787-1CED798066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FDCFE4-F650-8847-8A2E-B7870F8C97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CB1541-CF11-609D-0CF2-2E9CCD42A4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CA682B-EAA9-A4F5-C23F-DEF52227BE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552A0-AB03-4551-8D05-597F6D7ED4F1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458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5FCE19-9610-A987-67D3-E899B15AD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389459-5E83-CBE6-3995-422B76E42E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328F2E-58E2-E17C-5576-A41B523D3B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4A8C12-88E4-3753-3E71-994C726887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552A0-AB03-4551-8D05-597F6D7ED4F1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6483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EDFA63-BA5F-03C4-E4DA-11F037C8C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757CBE-6568-C8E7-F7BC-91586C492A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9C46D8-503C-558E-B3D4-1D20D7D7C6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032FA9-754D-54F1-2382-69DD8BDC31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552A0-AB03-4551-8D05-597F6D7ED4F1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897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FC366B-4680-C208-482E-DD2DAEB76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EF3953-ED0B-9B24-3044-B34A1E0222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ED8469-4AB3-C767-BC98-7C38F76D4C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646618-FCDD-301D-1B9B-CF6526C073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552A0-AB03-4551-8D05-597F6D7ED4F1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263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C6E595-AA0A-56C0-547A-F828BF2B6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03B24F-422C-B9C1-1A39-5BFB335E7D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133DCB-4C30-36CE-9C79-1C2784F28D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671DEF-D0F1-DEB4-5D05-2EA225DC25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552A0-AB03-4551-8D05-597F6D7ED4F1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43341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90A974-990B-3965-DA53-29CCC2FCB8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B399AF-CF40-6A38-3DF2-BCFC97787C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E34086-7CA4-D5DB-C675-86937A7718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F544B5-C8D1-43F0-D6F4-48CA0B7C3D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552A0-AB03-4551-8D05-597F6D7ED4F1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940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552A0-AB03-4551-8D05-597F6D7ED4F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82615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B2296-708D-5D94-7E67-228CD1130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DE5459-401C-BFBF-27EB-2BD11BB7A1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91AD4E-4BAB-282F-ADDA-5D0A3D3AE4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73DC2F-BDAC-5749-B16C-D0410B7C42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552A0-AB03-4551-8D05-597F6D7ED4F1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1812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F16B6E-6ADB-0989-4DC1-FA252F5C97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C30A11-78F1-26FD-A37D-7C8B2BEFCA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7374D3-6261-4780-62BA-04384E5684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2D7000-2457-5CDD-EF9C-F725E5F610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552A0-AB03-4551-8D05-597F6D7ED4F1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01449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5E3F3-A30E-99A3-2275-E2F9CA9830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64332C-88EF-762B-F1B6-4E55DBFE31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BF3C8D-9F21-63CE-E415-95AF25F6C8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CB1C52-2445-24BB-12FB-5EEAD77A20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552A0-AB03-4551-8D05-597F6D7ED4F1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333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8FDE0E-ECE4-9D6E-9513-4E1D1B8FA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363932-7220-F761-CA23-DF0089EDE7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9CDBD4-87EF-0982-D6BE-BE7B8A9CEF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F4E043-EB80-8D43-79C1-97D90680E2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552A0-AB03-4551-8D05-597F6D7ED4F1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8742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FABE90-8598-71E2-F1B3-F118912F3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8E7BD7-4D38-BD5F-597E-CBD6425806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71BCDA-1053-BA7F-4A7E-5C2FEE41A4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DE6B87-B95C-8649-7981-81760B2634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552A0-AB03-4551-8D05-597F6D7ED4F1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5917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23266E-79A1-3E99-310A-B8959C24A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49C139-BEDE-57A5-61A2-0E484B4FD2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DEABD5-64F6-5305-F328-F89D1A5F8D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100DA2-FFD2-78A7-72D7-B30C74DFCD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552A0-AB03-4551-8D05-597F6D7ED4F1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42652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2A221-C104-A85F-0593-5FDC6A9EB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D7B674-619A-0DA0-FA11-A018BDD114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3F7D5C-DBD7-871E-BF09-9FD87C2B75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867F8B-D53C-E33B-F713-F517303307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552A0-AB03-4551-8D05-597F6D7ED4F1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70303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233D1E-BFCA-24CD-6984-48D6813ED9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DC6F8D-835A-6B85-BE79-9539ACA374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1E7232-BA7A-A96D-1499-CB5A73E0D3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2E15F-A45B-20D1-8024-F11F87717F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552A0-AB03-4551-8D05-597F6D7ED4F1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8891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767566-6093-9B35-10DA-56AAA834FC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84EF19-B7FE-A016-8B3B-DF883BFB41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9CD239-F70B-F168-62A1-D3734322A3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373DE-690A-D7A4-D56E-AA44258D8C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552A0-AB03-4551-8D05-597F6D7ED4F1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5405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92 from AAAI talk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552A0-AB03-4551-8D05-597F6D7ED4F1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770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Planalp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S., DeFrancisco, V.L., Rutherford, D. (1996) Varieties of Cues to Emotion in Naturally Occurring Settings. 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Cognition and Emotion, 10 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(2), 137-153.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552A0-AB03-4551-8D05-597F6D7ED4F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96355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02704C-588F-F209-1011-540858836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F25213-CAA3-8FAA-6EDC-249AA6568C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6E9A6C-7A1C-9E86-061B-70FB07652E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92 from AAAI talk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EC3C7-F18D-350C-1BBB-CFE93D2B2A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552A0-AB03-4551-8D05-597F6D7ED4F1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69420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6670B-68F5-FACD-821F-1D5FD372A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497219-85D8-0732-E441-3F6C56BE4A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AD5731-FF73-C770-C708-8993581B11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92 from AAAI talk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3A38E9-A02D-B083-1CE9-52170AB95D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552A0-AB03-4551-8D05-597F6D7ED4F1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37563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D69C1F-E743-CD2D-F27E-C04F6C0AC8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F8FCB3-AB2C-F797-F2C5-51A78A248F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4E78E2-7D0F-E573-C1C6-024619AB65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0B670-6731-EFA6-C31B-1D17F97FAB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552A0-AB03-4551-8D05-597F6D7ED4F1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66068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9142F-EBFF-70FD-D32F-985EFC7F7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B804A9-7F78-A802-8704-FB70AA1BEE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F9294D-482E-53B7-7FDF-AE23A28D30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7EE058-B9AB-C94B-96BA-0D7DBC72BD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552A0-AB03-4551-8D05-597F6D7ED4F1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6720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967746-AE4E-43BE-061C-07D179D2A1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6206BC-3139-E919-5C3C-2A397016E5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6D5308-9188-C08F-167A-DCBE341A6B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A40631-6ADF-C23A-EDFC-DB80B8731B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552A0-AB03-4551-8D05-597F6D7ED4F1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57376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D4BFC1-E2C2-D07A-A120-E513412F1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DE5A40-90EB-282E-A8B7-0663ED367F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C57F9F-7FEA-529A-CAD9-C447809B3F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8BE0C2-2A8D-14A2-EB5A-B0A8B6F555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552A0-AB03-4551-8D05-597F6D7ED4F1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0517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A6836B-B107-E1A5-9A4B-2BFF67F17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18F56A-266D-0B43-AF05-9CDF305A66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FDF860-DEA4-C32C-8870-BD90784713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D9A51E-0E47-5DD3-B877-79FE608081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552A0-AB03-4551-8D05-597F6D7ED4F1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21181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64BA64-8698-3785-7DD0-D195B534A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4139AB-3579-8F32-583A-B668BB9B22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85E62E-6A67-3CF3-1F62-1068A3292D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00320D-36FF-FEE2-067B-48A918DFCF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552A0-AB03-4551-8D05-597F6D7ED4F1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71340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1E1D11-4BF8-408D-B02A-0FF5B2E10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AEB0DA-28C2-6417-2265-3BC7804AB0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C267E4-78DA-ABBC-C64F-A22980F0C5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8EA83A-B9D1-1F67-208D-6330DD101A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552A0-AB03-4551-8D05-597F6D7ED4F1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26263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4A996-B910-83BA-5411-356266731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CD7ED8-E2CC-C96E-7BF4-439786E83D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5C8409-02A1-B905-5635-988212AC68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B3201-ED94-6DA5-9DA7-AF54AF8706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552A0-AB03-4551-8D05-597F6D7ED4F1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50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Botelho, A.F., Baker, R., Heffernan, N. (2017) Improving Sensor-Free Affect Detection Using Deep Learning. Proceedings of the 18th International Conference on Artificial Intelligence in Education, 40-51.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Jiang, Y., Bosch, N., Baker, R. S., Paquette, L., Ocumpaugh, J., Andres, J. M. A. L., ... &amp; Biswas, G. (2018). Expert feature-engineering vs. deep neural networks: which is better for sensor-free affect detection?. In Artificial Intelligence in Education: 19th International Conference, AIED 2018, London, UK, June 27–30, 2018, Proceedings, Part I 19 (pp. 198-211). Springer International Publishing.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Hutt, S.,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Grafsgaard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J. F., &amp; D'Mello, S. K. (2019, May). Time to scale: Generalizable affect detection for tens of thousands of students across an entire school year. In Proceedings of the 2019 CHI conference on human factors in computing systems (pp. 1-14).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Morais, F., &amp; Jaques, P. A. (2023). Improving sensor-free affect detection by considering students' personality traits. IEEE Transactions on Learning Technologies, 17, 542-554.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Zambrano, A. F., Nasiar, N., Ocumpaugh, J.,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Goslen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A., Zhang, J., Rowe, J., ... &amp; Hutt, S. (2024). Says Who? How different ground truth measures of emotion impact student affective modeling. In Proceedings of the 17th International Conference on Educational Data Mining (pp. 211-223).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Rahman, M. M.,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Ollington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R., Yeom, S., &amp; colleagues (2024). “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Generalisable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sensor-free frustration detection in online learning environments using machine learning.” User Modeling and User-Adapted Interaction, 34, 1493-1527.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552A0-AB03-4551-8D05-597F6D7ED4F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55638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85244B-4F79-868A-B6A7-3B1448006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4EB463-F300-3924-5103-F97CF75D41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056F25-1C77-8828-7795-F88247FFD6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2C56C8-8DDC-33CB-1555-97368AB749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552A0-AB03-4551-8D05-597F6D7ED4F1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85972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9A992A-4602-B62D-F325-862992FCA4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E64300-B1F0-391B-853C-5DDE3C80F2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93F7B1-685A-CD5A-EA30-CE625CA6DE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05C9E2-3A11-C470-11B7-E63F6F4F08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552A0-AB03-4551-8D05-597F6D7ED4F1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428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DB7208-D909-FEF0-7E32-B8B2AD204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9CD88D-6D1F-0B67-DBC9-F7E1856923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D5ACE7-361A-12F4-B103-36367AA532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 Pedro, M.O.Z., Baker,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R.S.J.d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., Bowers, A.J., Heffernan, N.T. (2013) Predicting College Enrollment from Student Interaction with an Intelligent Tutoring System in Middle School. Proceedings of the 6th International Conference on Educational Data Mining, 177-184.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Pardos, Z.A., Baker, R.S., San Pedro, M.O.C.Z., Gowda, S.M., Gowda, S.M. (2014) Affective states and state tests: Investigating how affect and engagement during the school year predict end of year learning outcomes. Journal of Learning Analytics, 1 (1), 107-128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Botelho, A.F., Baker, R., Ocumpaugh, J., Heffernan, N. (2018) Studying Affect Dynamics and Chronometry Using Sensor-Free Detectors. Proceedings of the 11th International Conference on Educational Data Mining, 157-166. [note EDM best paper nomination]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Baker, R.S., Nasiar, N., Ocumpaugh, J.L., Hutt, S., Andres, J.M.A.L., Slater, S., Schofield, M., Moore, A., Paquette, L., Munshi, A., Biswas, G. (2021) Affect-Targeted Interviews for Understanding Student Frustration. Proceedings of the International Conference on Artificial Intelligence and Education.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Andres, J.M.A.L., Hutt, S., Ocumpaugh, J., Baker, R.S., Nasiar, N., Porter, C. (2021) How Anxiety Affects Affect: A Quantitative Ethnographic Investigation using Affect Detectors and Data-Targeted Interviews. Proceedings of the International Conference on Quantitative Ethnography.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Ocumpaugh, J., Nasiar, N., Zambrano, A. F.,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Goslen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A., Vandenberg, J., Esiason, J., ... &amp; Hutt, S. (2025, March). Refocusing the lens through which we view affect dynamics: The Skills, Difficulty, Value, Efficacy and Time Model. In Proceedings of the 15th International Learning Analytics and Knowledge Conference (pp. 192-203).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76A2C3-E29A-FE57-6588-52A4604192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552A0-AB03-4551-8D05-597F6D7ED4F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699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9C36C9-F836-376E-777F-0AC04D0A5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9A436F-8CFA-0004-5E12-DE9272738E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34C6C9-2A52-F2E3-1D36-C332E4C81C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C8E4A4-6614-8E75-5870-94F7A89ACD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552A0-AB03-4551-8D05-597F6D7ED4F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370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7016D4-8A93-B007-85D0-220B53F91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0C84FD-E48D-49E3-7F10-26390B667A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FACF6B-D87D-7F0F-93E7-186EEF82AA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7E3A3-18B0-C1C9-95B5-478964DDA8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552A0-AB03-4551-8D05-597F6D7ED4F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96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17E6-B224-41EA-925A-9CF50B2FB84C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C463-BCF6-48EB-83B3-5C1B5FC25D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95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17E6-B224-41EA-925A-9CF50B2FB84C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C463-BCF6-48EB-83B3-5C1B5FC25D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89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17E6-B224-41EA-925A-9CF50B2FB84C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C463-BCF6-48EB-83B3-5C1B5FC25D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516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17E6-B224-41EA-925A-9CF50B2FB84C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C463-BCF6-48EB-83B3-5C1B5FC25D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89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17E6-B224-41EA-925A-9CF50B2FB84C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C463-BCF6-48EB-83B3-5C1B5FC25D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360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17E6-B224-41EA-925A-9CF50B2FB84C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C463-BCF6-48EB-83B3-5C1B5FC25D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62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17E6-B224-41EA-925A-9CF50B2FB84C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C463-BCF6-48EB-83B3-5C1B5FC25D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652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17E6-B224-41EA-925A-9CF50B2FB84C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C463-BCF6-48EB-83B3-5C1B5FC25D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27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17E6-B224-41EA-925A-9CF50B2FB84C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C463-BCF6-48EB-83B3-5C1B5FC25D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36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17E6-B224-41EA-925A-9CF50B2FB84C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C463-BCF6-48EB-83B3-5C1B5FC25D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76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17E6-B224-41EA-925A-9CF50B2FB84C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C463-BCF6-48EB-83B3-5C1B5FC25D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291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817E6-B224-41EA-925A-9CF50B2FB84C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AC463-BCF6-48EB-83B3-5C1B5FC25D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39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52601"/>
            <a:ext cx="12192000" cy="1470025"/>
          </a:xfrm>
        </p:spPr>
        <p:txBody>
          <a:bodyPr>
            <a:normAutofit/>
          </a:bodyPr>
          <a:lstStyle/>
          <a:p>
            <a:r>
              <a:rPr lang="en-CA" dirty="0"/>
              <a:t>Affect Detectors Have Scaled in Research </a:t>
            </a:r>
            <a:br>
              <a:rPr lang="en-CA" dirty="0"/>
            </a:br>
            <a:r>
              <a:rPr lang="en-CA" dirty="0"/>
              <a:t>but not in Practice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86200"/>
            <a:ext cx="9144000" cy="1752600"/>
          </a:xfrm>
        </p:spPr>
        <p:txBody>
          <a:bodyPr>
            <a:normAutofit/>
          </a:bodyPr>
          <a:lstStyle/>
          <a:p>
            <a:r>
              <a:rPr lang="en-US" dirty="0"/>
              <a:t>Ryan S. Baker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7CDBE8-3578-42F3-9BE1-BD1FE774CE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2" t="36042" r="1621" b="25834"/>
          <a:stretch/>
        </p:blipFill>
        <p:spPr>
          <a:xfrm>
            <a:off x="6063049" y="5181600"/>
            <a:ext cx="5723262" cy="154665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4E8A3BF3-85E2-7B84-0FA3-4019D909FC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6237" y="5382338"/>
            <a:ext cx="5637364" cy="134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23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390E9-C0BD-42C6-3F49-C5C7A4A43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FD9EA-81ED-032F-E263-D7067CD37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The resultant detectors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509C5-3DB2-8CD4-D3ED-ED295911E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983161"/>
          </a:xfrm>
        </p:spPr>
        <p:txBody>
          <a:bodyPr>
            <a:normAutofit lnSpcReduction="10000"/>
          </a:bodyPr>
          <a:lstStyle/>
          <a:p>
            <a:r>
              <a:rPr lang="en-CA" dirty="0"/>
              <a:t>Used in a large range of studies investigating affect</a:t>
            </a:r>
          </a:p>
          <a:p>
            <a:pPr lvl="1"/>
            <a:r>
              <a:rPr lang="en-CA" dirty="0"/>
              <a:t>Fine-grained studies on affect dynamics</a:t>
            </a:r>
          </a:p>
          <a:p>
            <a:pPr lvl="2"/>
            <a:r>
              <a:rPr lang="en-US" dirty="0"/>
              <a:t>Botelho et al., 2018</a:t>
            </a:r>
          </a:p>
          <a:p>
            <a:pPr lvl="1"/>
            <a:r>
              <a:rPr lang="en-CA" dirty="0"/>
              <a:t>Research on the interaction between affect and behavior or other processes such as self-regulated learning</a:t>
            </a:r>
          </a:p>
          <a:p>
            <a:pPr lvl="2"/>
            <a:r>
              <a:rPr lang="en-US" dirty="0"/>
              <a:t>Baker et al., 2021</a:t>
            </a:r>
          </a:p>
          <a:p>
            <a:pPr lvl="2"/>
            <a:r>
              <a:rPr lang="en-US" dirty="0"/>
              <a:t>Andres et al., 2021</a:t>
            </a:r>
          </a:p>
          <a:p>
            <a:pPr lvl="2"/>
            <a:r>
              <a:rPr lang="en-US" dirty="0" err="1"/>
              <a:t>Ocumpaugh</a:t>
            </a:r>
            <a:r>
              <a:rPr lang="en-US" dirty="0"/>
              <a:t> et al., 2025</a:t>
            </a:r>
            <a:endParaRPr lang="en-CA" dirty="0"/>
          </a:p>
          <a:p>
            <a:pPr lvl="1"/>
            <a:r>
              <a:rPr lang="en-CA" dirty="0"/>
              <a:t>Research on the longitudinal implications of negative affect. </a:t>
            </a:r>
          </a:p>
          <a:p>
            <a:pPr lvl="2"/>
            <a:r>
              <a:rPr lang="en-US" dirty="0"/>
              <a:t>San Pedro et al., 2013</a:t>
            </a:r>
            <a:endParaRPr lang="en-US" i="1" dirty="0"/>
          </a:p>
          <a:p>
            <a:pPr lvl="2"/>
            <a:r>
              <a:rPr lang="en-US" dirty="0"/>
              <a:t>Pardos et al., 2014</a:t>
            </a:r>
          </a:p>
        </p:txBody>
      </p:sp>
    </p:spTree>
    <p:extLst>
      <p:ext uri="{BB962C8B-B14F-4D97-AF65-F5344CB8AC3E}">
        <p14:creationId xmlns:p14="http://schemas.microsoft.com/office/powerpoint/2010/main" val="1687867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A1B05F-8ECC-852B-1B03-D72638489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E6755-F1F1-3DFC-2934-91F2CC46D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And yet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1BA35-18B5-7AC0-FE61-3AC7D621D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983161"/>
          </a:xfrm>
        </p:spPr>
        <p:txBody>
          <a:bodyPr>
            <a:normAutofit/>
          </a:bodyPr>
          <a:lstStyle/>
          <a:p>
            <a:r>
              <a:rPr lang="en-CA" dirty="0"/>
              <a:t>Unlike other EDM algorithms and models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969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971C18-0041-2018-C871-1FFFE3074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C3EAB-C88E-7F17-EF34-1F20142DE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And yet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F12CB-22C8-2F87-9F1B-622C51EBC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983161"/>
          </a:xfrm>
        </p:spPr>
        <p:txBody>
          <a:bodyPr>
            <a:normAutofit/>
          </a:bodyPr>
          <a:lstStyle/>
          <a:p>
            <a:r>
              <a:rPr lang="en-CA" dirty="0"/>
              <a:t>Unlike other EDM algorithms and models</a:t>
            </a:r>
          </a:p>
          <a:p>
            <a:r>
              <a:rPr lang="en-CA" dirty="0"/>
              <a:t>Unlike, say, knowledge tracing or dropout prediction</a:t>
            </a:r>
          </a:p>
          <a:p>
            <a:r>
              <a:rPr lang="en-CA" dirty="0"/>
              <a:t>Affect detectors are generally not in scaled deployment in real-life learning technologies. </a:t>
            </a:r>
          </a:p>
          <a:p>
            <a:pPr lvl="1"/>
            <a:r>
              <a:rPr lang="en-CA" dirty="0" err="1"/>
              <a:t>Knowedge</a:t>
            </a:r>
            <a:r>
              <a:rPr lang="en-CA" dirty="0"/>
              <a:t> Tracing used at scale to drive mastery learning and reports to teachers in dozens of platforms -- </a:t>
            </a:r>
            <a:r>
              <a:rPr lang="en-CA" dirty="0" err="1"/>
              <a:t>MATHia</a:t>
            </a:r>
            <a:r>
              <a:rPr lang="en-CA" dirty="0"/>
              <a:t>, MHE Reveal, </a:t>
            </a:r>
            <a:r>
              <a:rPr lang="en-CA" dirty="0" err="1"/>
              <a:t>Inq</a:t>
            </a:r>
            <a:r>
              <a:rPr lang="en-CA" dirty="0"/>
              <a:t>-ITS, Duolingo, Squirrel AI </a:t>
            </a:r>
          </a:p>
          <a:p>
            <a:pPr lvl="1"/>
            <a:r>
              <a:rPr lang="en-CA" dirty="0"/>
              <a:t>Dropout Prediction serving millions of students -- Civitas, </a:t>
            </a:r>
            <a:r>
              <a:rPr lang="en-CA" dirty="0" err="1"/>
              <a:t>BrightBytes</a:t>
            </a:r>
            <a:r>
              <a:rPr lang="en-CA" dirty="0"/>
              <a:t> (RIP), Infinite Campus, D2L, Course Signals (RIP), </a:t>
            </a:r>
            <a:r>
              <a:rPr lang="en-CA" dirty="0" err="1"/>
              <a:t>Intellischool</a:t>
            </a:r>
            <a:r>
              <a:rPr lang="en-CA" dirty="0"/>
              <a:t>, </a:t>
            </a:r>
            <a:r>
              <a:rPr lang="en-CA" dirty="0" err="1"/>
              <a:t>Jisc</a:t>
            </a:r>
            <a:endParaRPr lang="en-CA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930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5BCE93-31D6-4BC9-2836-A9E96CFDD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DB4DE-D6E5-6E53-0C40-DC839B397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That said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34064-6264-2410-1962-21A3783B5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983161"/>
          </a:xfrm>
        </p:spPr>
        <p:txBody>
          <a:bodyPr>
            <a:normAutofit/>
          </a:bodyPr>
          <a:lstStyle/>
          <a:p>
            <a:r>
              <a:rPr lang="en-CA" dirty="0"/>
              <a:t>Individual papers have demonstrated the potential of individualized affect responses for benefiting learners</a:t>
            </a:r>
          </a:p>
          <a:p>
            <a:pPr lvl="1"/>
            <a:r>
              <a:rPr lang="en-US" dirty="0"/>
              <a:t>Robison et al., 2009</a:t>
            </a:r>
          </a:p>
          <a:p>
            <a:pPr lvl="1"/>
            <a:r>
              <a:rPr lang="en-US" dirty="0"/>
              <a:t>D’Mello et al., 2010</a:t>
            </a:r>
          </a:p>
          <a:p>
            <a:pPr lvl="1"/>
            <a:r>
              <a:rPr lang="en-US" dirty="0"/>
              <a:t>Arroyo et al., 2011</a:t>
            </a:r>
          </a:p>
          <a:p>
            <a:pPr lvl="1"/>
            <a:r>
              <a:rPr lang="en-US" dirty="0"/>
              <a:t>DeFalco et al., 2018</a:t>
            </a:r>
          </a:p>
          <a:p>
            <a:pPr lvl="1"/>
            <a:r>
              <a:rPr lang="en-US" dirty="0"/>
              <a:t>Rajendran et al., 2018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244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DF525F-6ACA-D1BF-A70A-2AA1EED753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20E0F-F626-6B03-3D1A-8398615CF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But…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76E1E-CFFF-7B4C-9C21-395614428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983161"/>
          </a:xfrm>
        </p:spPr>
        <p:txBody>
          <a:bodyPr>
            <a:normAutofit/>
          </a:bodyPr>
          <a:lstStyle/>
          <a:p>
            <a:r>
              <a:rPr lang="en-CA" dirty="0"/>
              <a:t>The adaptivity or reporting demonstrated in these papers has not made it into the ongoing functionality of learning systems used at scale.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091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F7B871-06FC-29D2-5933-6E2FABB2A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E0DC0-7A6C-F8B9-61BE-07D66712C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CA" dirty="0"/>
              <a:t>Why has this been the case?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61937-EB36-5CF3-4311-E9CE1D81E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983161"/>
          </a:xfrm>
        </p:spPr>
        <p:txBody>
          <a:bodyPr>
            <a:normAutofit/>
          </a:bodyPr>
          <a:lstStyle/>
          <a:p>
            <a:r>
              <a:rPr lang="en-CA" dirty="0"/>
              <a:t>I have some hypotheses</a:t>
            </a:r>
          </a:p>
          <a:p>
            <a:r>
              <a:rPr lang="en-CA" dirty="0"/>
              <a:t>I'd like to hear your thoughts on them.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050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BA7A2B-3682-6A59-606A-3B8CD05FF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2A2AE-89A3-1FCE-3EAC-A444AC21D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Raise your hand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4F413-AA28-3D96-2271-729E32941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983161"/>
          </a:xfrm>
        </p:spPr>
        <p:txBody>
          <a:bodyPr>
            <a:normAutofit/>
          </a:bodyPr>
          <a:lstStyle/>
          <a:p>
            <a:r>
              <a:rPr lang="en-CA" dirty="0"/>
              <a:t>Everyone here who works at a vendor -- industry or academia -- that delivers learning content to at least 500 students a year</a:t>
            </a:r>
          </a:p>
          <a:p>
            <a:endParaRPr lang="en-CA" dirty="0"/>
          </a:p>
          <a:p>
            <a:r>
              <a:rPr lang="en-CA" dirty="0"/>
              <a:t>Raise your hand</a:t>
            </a:r>
            <a:endParaRPr lang="en-US" dirty="0"/>
          </a:p>
        </p:txBody>
      </p:sp>
      <p:pic>
        <p:nvPicPr>
          <p:cNvPr id="4098" name="Picture 2" descr="Generated image">
            <a:extLst>
              <a:ext uri="{FF2B5EF4-FFF2-40B4-BE49-F238E27FC236}">
                <a16:creationId xmlns:a16="http://schemas.microsoft.com/office/drawing/2014/main" id="{A50C9832-4C9F-7D0C-BACB-C5EAD0DA7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30480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601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69C3B7-B4EE-35C9-C918-00D5C2D7AF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378A8-B983-3D16-170D-9DD145397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382B2-AA98-FC60-7367-F76BA69D0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983161"/>
          </a:xfrm>
        </p:spPr>
        <p:txBody>
          <a:bodyPr>
            <a:normAutofit/>
          </a:bodyPr>
          <a:lstStyle/>
          <a:p>
            <a:r>
              <a:rPr lang="en-CA" dirty="0"/>
              <a:t>Only you folks get to answer the next set of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163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16C9E7-4A0E-8BD1-3BE2-2AF8FA35A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39D98-BDA8-85A5-3CCD-F750A1F9A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Which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177D1-714D-5D56-C9A2-8B6919273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983161"/>
          </a:xfrm>
        </p:spPr>
        <p:txBody>
          <a:bodyPr>
            <a:normAutofit/>
          </a:bodyPr>
          <a:lstStyle/>
          <a:p>
            <a:r>
              <a:rPr lang="en-CA" dirty="0"/>
              <a:t>Which of these hypotheses seem plausible to you, as a major cause for </a:t>
            </a:r>
            <a:r>
              <a:rPr lang="en-CA" b="1" i="1" dirty="0"/>
              <a:t>why detectors haven't scaled</a:t>
            </a:r>
            <a:r>
              <a:rPr lang="en-CA" dirty="0"/>
              <a:t>? </a:t>
            </a:r>
          </a:p>
          <a:p>
            <a:endParaRPr lang="en-CA" dirty="0"/>
          </a:p>
          <a:p>
            <a:r>
              <a:rPr lang="en-CA" dirty="0"/>
              <a:t>Raise your hand, I'll count hands.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332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282968-02AA-4B21-1825-464B22B047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B9D94-F9F4-9B8E-18BB-D28771A47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Hypothesis 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EB351-0922-E9A2-A6C2-1BEF72F47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983161"/>
          </a:xfrm>
        </p:spPr>
        <p:txBody>
          <a:bodyPr>
            <a:normAutofit/>
          </a:bodyPr>
          <a:lstStyle/>
          <a:p>
            <a:r>
              <a:rPr lang="en-CA" dirty="0"/>
              <a:t>Detector performance, while good enough for aggregate research, isn't good enough to drive actual decision making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799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93DBF-8A27-42E5-8F2F-F00C6799B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/>
              <a:t>Ram Kumar Test </a:t>
            </a:r>
            <a:r>
              <a:rPr lang="en-US" dirty="0"/>
              <a:t>of Time Award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C2404-0CA0-4FB0-90D8-02B45F8C1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983161"/>
          </a:xfrm>
        </p:spPr>
        <p:txBody>
          <a:bodyPr>
            <a:normAutofit/>
          </a:bodyPr>
          <a:lstStyle/>
          <a:p>
            <a:r>
              <a:rPr lang="en-CA" dirty="0"/>
              <a:t>In 2012, we presented one of the first papers on sensor-free affect detection </a:t>
            </a:r>
          </a:p>
          <a:p>
            <a:r>
              <a:rPr lang="en-CA" dirty="0"/>
              <a:t>Baker, </a:t>
            </a:r>
            <a:r>
              <a:rPr lang="en-CA" dirty="0" err="1"/>
              <a:t>R.S.J.d</a:t>
            </a:r>
            <a:r>
              <a:rPr lang="en-CA" dirty="0"/>
              <a:t>., Gowda, S.M., Wixon, M., Kalka, J., Wagner, A.Z., Salvi, A., </a:t>
            </a:r>
            <a:r>
              <a:rPr lang="en-CA" dirty="0" err="1"/>
              <a:t>Aleven</a:t>
            </a:r>
            <a:r>
              <a:rPr lang="en-CA" dirty="0"/>
              <a:t>, V., </a:t>
            </a:r>
            <a:r>
              <a:rPr lang="en-CA" dirty="0" err="1"/>
              <a:t>Kusbit</a:t>
            </a:r>
            <a:r>
              <a:rPr lang="en-CA" dirty="0"/>
              <a:t>, G., Ocumpaugh, J., Rossi, L. (2012) Towards Sensor-free Affect Detection in Cognitive Tutor Algebra. Proceedings of the 5th International Conference on Educational Data Mining, 126-133.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0964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54D6ED-A29F-87AE-22E5-2D575F22E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AFAA9-8A2D-DB84-DD58-650227B62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Hypothesis 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EB2C2-5044-987D-97EE-B19C0DD49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983161"/>
          </a:xfrm>
        </p:spPr>
        <p:txBody>
          <a:bodyPr>
            <a:normAutofit/>
          </a:bodyPr>
          <a:lstStyle/>
          <a:p>
            <a:r>
              <a:rPr lang="en-CA" dirty="0"/>
              <a:t>Detectors are too reliant on very contingent features and when something changes in a small way in the interface, the detectors might stop working (aka detector rot; Levin et al., EDM2022), making interventions not be long-term sustainable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7949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FFBA97-6499-0751-5FCF-757384119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EC770-12A3-9404-77B0-132953BAB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Hypothesis 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FDFFF-F2EF-020C-D972-BF0952533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983161"/>
          </a:xfrm>
        </p:spPr>
        <p:txBody>
          <a:bodyPr>
            <a:normAutofit/>
          </a:bodyPr>
          <a:lstStyle/>
          <a:p>
            <a:r>
              <a:rPr lang="en-CA" dirty="0"/>
              <a:t>Cross-domain, cross-population &amp; cross-interface transfer still degrades model performance</a:t>
            </a:r>
          </a:p>
          <a:p>
            <a:endParaRPr lang="en-CA" dirty="0"/>
          </a:p>
          <a:p>
            <a:r>
              <a:rPr lang="en-CA" dirty="0"/>
              <a:t>Users and teachers will tolerate an inaccurate skill estimate, but a system that misreads a learner’s emotions feels creepy or untrustworthy</a:t>
            </a:r>
          </a:p>
          <a:p>
            <a:endParaRPr lang="en-CA" dirty="0"/>
          </a:p>
          <a:p>
            <a:r>
              <a:rPr lang="en-CA" dirty="0"/>
              <a:t>So, vendors avoid the risk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6554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CDD62E-37FE-DEE1-6876-FE7D2D3B5C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DEC90-856E-027D-B99D-DC39BD93C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Hypothesis 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4BDF7-927A-3324-BC6B-D71132B02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983161"/>
          </a:xfrm>
        </p:spPr>
        <p:txBody>
          <a:bodyPr>
            <a:normAutofit/>
          </a:bodyPr>
          <a:lstStyle/>
          <a:p>
            <a:r>
              <a:rPr lang="en-CA" dirty="0"/>
              <a:t>Building (and periodically re-calibrating) interaction-log affect detectors still requires human observation, self-report, or sensor-based labels—far costlier than logs used for other kinds of detectors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031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15CCD4-7D27-C966-84CD-22F8295A5B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D3EE1-A739-DDCE-905F-7AE9C931C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Hypothesis 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99BDC-7436-C434-37B6-146B30623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983161"/>
          </a:xfrm>
        </p:spPr>
        <p:txBody>
          <a:bodyPr>
            <a:normAutofit/>
          </a:bodyPr>
          <a:lstStyle/>
          <a:p>
            <a:r>
              <a:rPr lang="en-CA" dirty="0"/>
              <a:t>People don't really believe that affect matters, because we don't have enough good examples of it really making a big difference to students’ lives</a:t>
            </a:r>
          </a:p>
          <a:p>
            <a:endParaRPr lang="en-CA" dirty="0"/>
          </a:p>
          <a:p>
            <a:r>
              <a:rPr lang="en-CA" dirty="0"/>
              <a:t>Unlike – for example -- grit or knowledge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5909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58E54-9D60-86A9-8886-2665522682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32413-617E-CED9-0D1E-0FC40F593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Hypothesis 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1CBEF-D315-28E1-BBCD-02CC9A55D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983161"/>
          </a:xfrm>
        </p:spPr>
        <p:txBody>
          <a:bodyPr>
            <a:normAutofit/>
          </a:bodyPr>
          <a:lstStyle/>
          <a:p>
            <a:r>
              <a:rPr lang="en-CA" dirty="0"/>
              <a:t>It's hard to think of interventions that would really make a difference in either changing affect in a sustainable way, or producing better life results. </a:t>
            </a:r>
          </a:p>
          <a:p>
            <a:r>
              <a:rPr lang="en-CA" dirty="0"/>
              <a:t>There’s no must-have feature that drives adoption the way that  mastery forecasts or dropout-risk flags 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3855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2197EE-5123-F702-172B-D977C7B87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E5028-B4F6-4733-DE40-E60BCA20D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Hypothesis 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08B02-AA4C-40FC-9D7A-5B06A6E02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983161"/>
          </a:xfrm>
        </p:spPr>
        <p:txBody>
          <a:bodyPr>
            <a:normAutofit/>
          </a:bodyPr>
          <a:lstStyle/>
          <a:p>
            <a:r>
              <a:rPr lang="en-CA" dirty="0"/>
              <a:t>Compared with knowledge tracing—which links directly to content sequencing—affect interventions are: </a:t>
            </a:r>
          </a:p>
          <a:p>
            <a:pPr lvl="1"/>
            <a:r>
              <a:rPr lang="en-CA" dirty="0"/>
              <a:t>Harder to act on</a:t>
            </a:r>
          </a:p>
          <a:p>
            <a:pPr lvl="1"/>
            <a:r>
              <a:rPr lang="en-CA" dirty="0"/>
              <a:t>Require bigger interventions</a:t>
            </a:r>
          </a:p>
          <a:p>
            <a:pPr lvl="1"/>
            <a:r>
              <a:rPr lang="en-CA" dirty="0"/>
              <a:t>Might be thought to deliver smaller, less predictable benefits      when weighed against the engineering, compute, and UX complexity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4527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DD044-05E4-210F-2A72-76898E926F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2097E-7599-4893-4A40-08E4DBB0D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Hypothesis 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F05A6-3ACB-6F24-9FED-34D451015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983161"/>
          </a:xfrm>
        </p:spPr>
        <p:txBody>
          <a:bodyPr>
            <a:normAutofit/>
          </a:bodyPr>
          <a:lstStyle/>
          <a:p>
            <a:r>
              <a:rPr lang="en-CA" dirty="0"/>
              <a:t>Interventions that will be beneficial to a student who is bored or frustrated will be beneficial to just about everybody in a whole lot of cases </a:t>
            </a:r>
          </a:p>
          <a:p>
            <a:endParaRPr lang="en-CA" dirty="0"/>
          </a:p>
          <a:p>
            <a:r>
              <a:rPr lang="en-CA" dirty="0"/>
              <a:t>So why do we need the detection? </a:t>
            </a:r>
          </a:p>
          <a:p>
            <a:endParaRPr lang="en-CA" dirty="0"/>
          </a:p>
          <a:p>
            <a:r>
              <a:rPr lang="en-CA" dirty="0"/>
              <a:t>Example: games, personalization, self-explanations after errors, worked examples</a:t>
            </a:r>
          </a:p>
        </p:txBody>
      </p:sp>
    </p:spTree>
    <p:extLst>
      <p:ext uri="{BB962C8B-B14F-4D97-AF65-F5344CB8AC3E}">
        <p14:creationId xmlns:p14="http://schemas.microsoft.com/office/powerpoint/2010/main" val="5672754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34A3E9-CBEC-65B7-E31D-80C92D773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8E60D-DF1C-4705-ACB4-0C65912EA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Hypothesis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F1C11-59AC-19C3-E6A0-F6966D11F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983161"/>
          </a:xfrm>
        </p:spPr>
        <p:txBody>
          <a:bodyPr>
            <a:normAutofit/>
          </a:bodyPr>
          <a:lstStyle/>
          <a:p>
            <a:r>
              <a:rPr lang="en-CA" dirty="0"/>
              <a:t>Schools, parents, children, or community members find affect detection more concerning than figuring out what a kid knows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528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612AA0-988E-799B-E5B0-4E381142F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59E14-346C-80B8-2336-2BFED79EE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CA" dirty="0"/>
              <a:t>OK, so it looks like our winners are: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11276-D8F1-CA3E-9FBE-FFA3F056C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983161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3553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C5DF7F-35F6-D4DA-FD30-F3FA9E35F5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6AA09-D995-F11E-CC75-72E3D3ACB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CA" dirty="0"/>
              <a:t>So how do we address these problems?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AB606-B7C0-3C06-ECF4-E5CF683B5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983161"/>
          </a:xfrm>
        </p:spPr>
        <p:txBody>
          <a:bodyPr>
            <a:normAutofit/>
          </a:bodyPr>
          <a:lstStyle/>
          <a:p>
            <a:r>
              <a:rPr lang="en-CA" dirty="0"/>
              <a:t>I'll focus on the ones our scaled-platform contributors picked.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37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58F9F8-00E6-DF36-9DB1-E348B0FCD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A2A47-1EA7-066C-F3B9-C652F1289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CA" dirty="0"/>
              <a:t>Not the first such paper 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DC56250-F8F5-5A66-7233-E84F2A0FF2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766176"/>
              </p:ext>
            </p:extLst>
          </p:nvPr>
        </p:nvGraphicFramePr>
        <p:xfrm>
          <a:off x="609600" y="2362200"/>
          <a:ext cx="10972800" cy="3435105"/>
        </p:xfrm>
        <a:graphic>
          <a:graphicData uri="http://schemas.openxmlformats.org/drawingml/2006/table">
            <a:tbl>
              <a:tblPr/>
              <a:tblGrid>
                <a:gridCol w="3657600">
                  <a:extLst>
                    <a:ext uri="{9D8B030D-6E8A-4147-A177-3AD203B41FA5}">
                      <a16:colId xmlns:a16="http://schemas.microsoft.com/office/drawing/2014/main" val="225035522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3157379628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693790329"/>
                    </a:ext>
                  </a:extLst>
                </a:gridCol>
              </a:tblGrid>
              <a:tr h="580477">
                <a:tc>
                  <a:txBody>
                    <a:bodyPr/>
                    <a:lstStyle/>
                    <a:p>
                      <a:r>
                        <a:rPr lang="en-US" sz="2400" b="1" dirty="0"/>
                        <a:t>Study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Affective States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Learning Environment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4561810"/>
                  </a:ext>
                </a:extLst>
              </a:tr>
              <a:tr h="1015834">
                <a:tc>
                  <a:txBody>
                    <a:bodyPr/>
                    <a:lstStyle/>
                    <a:p>
                      <a:r>
                        <a:rPr lang="en-US" sz="2400"/>
                        <a:t>Kapoor et al. (2007)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Frustration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Towers of Hanoi with online learning companion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6379774"/>
                  </a:ext>
                </a:extLst>
              </a:tr>
              <a:tr h="1015834">
                <a:tc>
                  <a:txBody>
                    <a:bodyPr/>
                    <a:lstStyle/>
                    <a:p>
                      <a:r>
                        <a:rPr lang="en-US" sz="2400"/>
                        <a:t>D'Mello et al. (2008)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Boredom, Confusion, Flow, Frustration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AutoTutor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1956518"/>
                  </a:ext>
                </a:extLst>
              </a:tr>
              <a:tr h="580477">
                <a:tc>
                  <a:txBody>
                    <a:bodyPr/>
                    <a:lstStyle/>
                    <a:p>
                      <a:r>
                        <a:rPr lang="en-US" sz="2400"/>
                        <a:t>Conati &amp; Maclaren (2009)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Joy, Distress, Admiration, Reproach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PrimeClimb</a:t>
                      </a:r>
                      <a:endParaRPr lang="en-US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5335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21968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5068D8-22E5-F8FD-A51F-A3051DD4F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14A4C-50FD-ED07-FC0B-CAE84C9AF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Your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28CD7-3DB4-62D9-4E5D-F401965AC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983161"/>
          </a:xfrm>
        </p:spPr>
        <p:txBody>
          <a:bodyPr>
            <a:normAutofit/>
          </a:bodyPr>
          <a:lstStyle/>
          <a:p>
            <a:r>
              <a:rPr lang="en-CA" dirty="0"/>
              <a:t>You might have other ideas</a:t>
            </a:r>
          </a:p>
          <a:p>
            <a:r>
              <a:rPr lang="en-CA" dirty="0"/>
              <a:t>Email them to me after, if you want</a:t>
            </a:r>
          </a:p>
          <a:p>
            <a:r>
              <a:rPr lang="en-CA" dirty="0"/>
              <a:t>Or post them to Bluesky or LinkedIn or other platforms</a:t>
            </a:r>
            <a:endParaRPr lang="en-US" dirty="0"/>
          </a:p>
          <a:p>
            <a:endParaRPr lang="en-CA" dirty="0"/>
          </a:p>
          <a:p>
            <a:r>
              <a:rPr lang="en-CA" dirty="0"/>
              <a:t>Or just write a great paper using them and win the EDM2026 best paper award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3379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EFB259-C823-7CDC-F050-F4C9B2AEAD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E08C7-0FFB-BE11-2953-9C05ECD6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Hypothesis A: </a:t>
            </a:r>
            <a:r>
              <a:rPr lang="en-CA" dirty="0"/>
              <a:t>Performance not good enough to drive decision making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7C01F-5142-4D9F-535F-FD18D024F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983161"/>
          </a:xfrm>
        </p:spPr>
        <p:txBody>
          <a:bodyPr>
            <a:normAutofit/>
          </a:bodyPr>
          <a:lstStyle/>
          <a:p>
            <a:r>
              <a:rPr lang="en-CA" dirty="0"/>
              <a:t>Address performance issues with self-report double-checks</a:t>
            </a:r>
            <a:endParaRPr lang="en-US" dirty="0"/>
          </a:p>
          <a:p>
            <a:r>
              <a:rPr lang="en-CA" dirty="0"/>
              <a:t>Focus on fail-soft interventions such as after-action reviews or real-time teacher notifications (e.g. Holstein et al., 2018)</a:t>
            </a:r>
            <a:endParaRPr lang="en-US" dirty="0"/>
          </a:p>
          <a:p>
            <a:r>
              <a:rPr lang="en-CA" dirty="0"/>
              <a:t>Kaggle-style challenges with affect data sets, to push field towards better detection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4999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97E42-B04A-E962-2556-7FD4AF0062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B5EEB-3828-7B01-1AE2-11233570D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Hypothesis B: </a:t>
            </a:r>
            <a:r>
              <a:rPr lang="en-CA" dirty="0"/>
              <a:t>Too reliant on very contingent features and not long-term sustainable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ED230-E0AF-A2B5-0D94-0313CC0C5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983161"/>
          </a:xfrm>
        </p:spPr>
        <p:txBody>
          <a:bodyPr>
            <a:normAutofit/>
          </a:bodyPr>
          <a:lstStyle/>
          <a:p>
            <a:r>
              <a:rPr lang="en-CA" dirty="0"/>
              <a:t>Use schemas to represent interfaces and interface changes, and include them in the detector-building processes</a:t>
            </a:r>
            <a:endParaRPr lang="en-US" dirty="0"/>
          </a:p>
          <a:p>
            <a:r>
              <a:rPr lang="en-CA" dirty="0"/>
              <a:t>Use LLMs/emerging Operator models to try to create affective profiles that interact with interfaces; fine-tune them with real data from multiple learning environments</a:t>
            </a:r>
            <a:endParaRPr lang="en-US" dirty="0"/>
          </a:p>
          <a:p>
            <a:r>
              <a:rPr lang="en-CA" dirty="0"/>
              <a:t>Periodic re-collection of self-report data followed by automated retraining and flags to developers if performance significantly worsens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2526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6FCEDD-8C5F-FBD4-4E0B-ED5EA320E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CE3B0-8DEC-04D8-7E2C-58CDB2E72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Hypothesis C: </a:t>
            </a:r>
            <a:r>
              <a:rPr lang="en-CA" dirty="0"/>
              <a:t>Transfer degrades performance, and a system misreading emotion seems creepy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F5C4E-BD1D-1FF7-0568-139BE29C8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983161"/>
          </a:xfrm>
        </p:spPr>
        <p:txBody>
          <a:bodyPr>
            <a:normAutofit lnSpcReduction="10000"/>
          </a:bodyPr>
          <a:lstStyle/>
          <a:p>
            <a:r>
              <a:rPr lang="en-CA" dirty="0"/>
              <a:t>Train models on several different learning environments</a:t>
            </a:r>
            <a:endParaRPr lang="en-US" dirty="0"/>
          </a:p>
          <a:p>
            <a:pPr lvl="1"/>
            <a:r>
              <a:rPr lang="en-CA" dirty="0"/>
              <a:t>Use schemas to represent interfaces and interface changes, and include them in the detector-building processes</a:t>
            </a:r>
          </a:p>
          <a:p>
            <a:pPr lvl="1"/>
            <a:r>
              <a:rPr lang="en-CA" dirty="0"/>
              <a:t>Use LLMs/emerging Operator models to try to create affective profiles that interact with interfaces; fine-tune them with real data from multiple learning environments</a:t>
            </a:r>
            <a:endParaRPr lang="en-US" dirty="0"/>
          </a:p>
          <a:p>
            <a:r>
              <a:rPr lang="en-CA" dirty="0"/>
              <a:t>Calibrate models with a period of self-report for new populations/learning systems</a:t>
            </a:r>
            <a:endParaRPr lang="en-US" dirty="0"/>
          </a:p>
          <a:p>
            <a:r>
              <a:rPr lang="en-CA" dirty="0"/>
              <a:t>Perhaps active learning (as in Zambrano et al., 2023) can eventually be part of this 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3849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E4EDD6-4B68-A94C-9D75-B8FD1DA06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9530-38E9-D040-7D99-38168E645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1277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Hypothesis D: </a:t>
            </a:r>
            <a:r>
              <a:rPr lang="en-CA" dirty="0"/>
              <a:t>Far costlier than logs because of human observation, self-report, or multi-modal labels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51418-AAF5-FB22-0C99-FD971857E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983161"/>
          </a:xfrm>
        </p:spPr>
        <p:txBody>
          <a:bodyPr>
            <a:normAutofit fontScale="85000" lnSpcReduction="20000"/>
          </a:bodyPr>
          <a:lstStyle/>
          <a:p>
            <a:r>
              <a:rPr lang="en-CA" dirty="0"/>
              <a:t>Maybe pre-training across multiple learning environments can eventually help</a:t>
            </a:r>
            <a:endParaRPr lang="en-US" dirty="0"/>
          </a:p>
          <a:p>
            <a:pPr lvl="1"/>
            <a:r>
              <a:rPr lang="en-CA" dirty="0"/>
              <a:t>Use schemas to represent interfaces and interface changes, and include them in the detector-building processes</a:t>
            </a:r>
          </a:p>
          <a:p>
            <a:pPr lvl="1"/>
            <a:r>
              <a:rPr lang="en-CA" dirty="0"/>
              <a:t>Use LLMs/emerging Operator models to try to create affective profiles that interact with interfaces; fine-tune them with real data from multiple learning environments</a:t>
            </a:r>
            <a:endParaRPr lang="en-US" dirty="0"/>
          </a:p>
          <a:p>
            <a:r>
              <a:rPr lang="en-CA" dirty="0"/>
              <a:t>Calibrate models with a period of self-report for new populations/learning systems</a:t>
            </a:r>
            <a:endParaRPr lang="en-US" dirty="0"/>
          </a:p>
          <a:p>
            <a:r>
              <a:rPr lang="en-CA" dirty="0"/>
              <a:t>Perhaps active learning (as in Zambrano et al., 2023) can eventually be part of this solution</a:t>
            </a:r>
            <a:endParaRPr lang="en-US" dirty="0"/>
          </a:p>
          <a:p>
            <a:r>
              <a:rPr lang="en-CA" dirty="0"/>
              <a:t>Self-report is probably just inherently cheaper than BROMP or video coding, long term, even though it has limitations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5300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B12E86-383B-750F-D09C-92BED6559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F11CB-4767-D831-54BA-3114E7ADD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Hypothesis E: </a:t>
            </a:r>
            <a:r>
              <a:rPr lang="en-CA" dirty="0"/>
              <a:t>People don’t think affect matters in learning because the evidence isn’t strong enough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FF931-827A-85E9-286F-B84D4FB35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983161"/>
          </a:xfrm>
        </p:spPr>
        <p:txBody>
          <a:bodyPr>
            <a:normAutofit/>
          </a:bodyPr>
          <a:lstStyle/>
          <a:p>
            <a:r>
              <a:rPr lang="en-CA" dirty="0"/>
              <a:t>Maybe we need studies from more research groups showing learning outcome and other outcome impacts of negative affect</a:t>
            </a:r>
          </a:p>
          <a:p>
            <a:pPr lvl="1"/>
            <a:r>
              <a:rPr lang="en-CA" dirty="0"/>
              <a:t>There have been some studies, but only a limited number of research groups</a:t>
            </a:r>
            <a:endParaRPr lang="en-US" dirty="0"/>
          </a:p>
          <a:p>
            <a:endParaRPr lang="en-CA" dirty="0"/>
          </a:p>
          <a:p>
            <a:r>
              <a:rPr lang="en-CA" dirty="0"/>
              <a:t>Fair's fair, the longitudinal impact of negative affect appears to be weaker than for gaming the system or knowledge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0391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FFCBA7-9DDF-9D6A-1D5C-D855625D3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B3398-705F-1935-51A1-60354D35B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Hypothesis F: </a:t>
            </a:r>
            <a:r>
              <a:rPr lang="en-CA" dirty="0"/>
              <a:t>Lack of must-have interventions</a:t>
            </a:r>
            <a:br>
              <a:rPr lang="en-CA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7EF99-E5D3-55CB-04CA-B811A40D5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983161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Try using generative AI and vibe coding to generate a lot of solutions that could be quickly deployed </a:t>
            </a:r>
          </a:p>
          <a:p>
            <a:pPr lvl="1"/>
            <a:r>
              <a:rPr lang="en-CA" dirty="0"/>
              <a:t>Like the investigation of teacher-designed hints in </a:t>
            </a:r>
            <a:r>
              <a:rPr lang="en-CA" dirty="0" err="1"/>
              <a:t>ASSISTments</a:t>
            </a:r>
            <a:r>
              <a:rPr lang="en-CA" dirty="0"/>
              <a:t> (</a:t>
            </a:r>
            <a:r>
              <a:rPr lang="en-CA" dirty="0" err="1"/>
              <a:t>Prihar</a:t>
            </a:r>
            <a:r>
              <a:rPr lang="en-CA" dirty="0"/>
              <a:t> et al., 2021; for affect specifically, Le Tallec et al., 2025)</a:t>
            </a:r>
          </a:p>
          <a:p>
            <a:pPr lvl="1"/>
            <a:r>
              <a:rPr lang="en-CA" dirty="0"/>
              <a:t>Let teachers vibe code their ideas</a:t>
            </a:r>
            <a:endParaRPr lang="en-US" dirty="0"/>
          </a:p>
          <a:p>
            <a:r>
              <a:rPr lang="en-CA" dirty="0"/>
              <a:t>Create a library of those solutions</a:t>
            </a:r>
            <a:endParaRPr lang="en-US" dirty="0"/>
          </a:p>
          <a:p>
            <a:r>
              <a:rPr lang="en-CA" dirty="0"/>
              <a:t>Try to embed affect detection into existing SEL interventions and management programs</a:t>
            </a:r>
          </a:p>
          <a:p>
            <a:pPr lvl="1"/>
            <a:r>
              <a:rPr lang="en-CA" dirty="0"/>
              <a:t>EDM has became a core part of student dropout prediction, but not SEL management</a:t>
            </a:r>
          </a:p>
          <a:p>
            <a:pPr lvl="1"/>
            <a:r>
              <a:rPr lang="en-CA" dirty="0"/>
              <a:t>Maybe we just need to make that connection between fields!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8826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B2D6B7-AE15-3BC5-27D6-F81161AB72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7138D-0429-37CF-64E4-D4FEF7343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Hypothesis G: </a:t>
            </a:r>
            <a:r>
              <a:rPr lang="en-CA" dirty="0"/>
              <a:t>Affect interventions seem harder and </a:t>
            </a:r>
            <a:br>
              <a:rPr lang="en-CA" dirty="0"/>
            </a:br>
            <a:r>
              <a:rPr lang="en-CA" dirty="0"/>
              <a:t>less useful than knowledge tracing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76A72-F6E6-A9D0-6A35-AD516ED40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983161"/>
          </a:xfrm>
        </p:spPr>
        <p:txBody>
          <a:bodyPr>
            <a:normAutofit/>
          </a:bodyPr>
          <a:lstStyle/>
          <a:p>
            <a:r>
              <a:rPr lang="en-CA" dirty="0"/>
              <a:t>Creating domain-general micro-solutions that are plug-and-play could help but will be challenging to engineer</a:t>
            </a:r>
            <a:endParaRPr lang="en-US" dirty="0"/>
          </a:p>
          <a:p>
            <a:r>
              <a:rPr lang="en-CA" dirty="0"/>
              <a:t>Maybe vibe coding and LLM-supported coding can reduce development cost</a:t>
            </a:r>
            <a:endParaRPr lang="en-US" dirty="0"/>
          </a:p>
          <a:p>
            <a:r>
              <a:rPr lang="en-CA" dirty="0"/>
              <a:t>Maybe this is just a matter of time; as KT becomes more standard and cheap to implement, there will be more time available to pay attention to this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5765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BB7AB3-7AF2-69D2-0CCF-947F1BEC7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42A59-1E30-0809-EC58-B6E7375DD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Hypothesis H: </a:t>
            </a:r>
            <a:r>
              <a:rPr lang="en-CA" dirty="0"/>
              <a:t>Why bother detecting if the intervention would benefit everyone?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30218-577E-D3AF-CA2E-CA79F62BE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983161"/>
          </a:xfrm>
        </p:spPr>
        <p:txBody>
          <a:bodyPr>
            <a:normAutofit/>
          </a:bodyPr>
          <a:lstStyle/>
          <a:p>
            <a:r>
              <a:rPr lang="en-CA" dirty="0"/>
              <a:t>Conduct studies to investigate whether affective solutions are genuinely beneficial to everyone</a:t>
            </a:r>
            <a:endParaRPr lang="en-US" dirty="0"/>
          </a:p>
          <a:p>
            <a:r>
              <a:rPr lang="en-CA" dirty="0"/>
              <a:t>Conduct studies to investigate the benefits of adaptive dosage </a:t>
            </a:r>
            <a:endParaRPr lang="en-US" dirty="0"/>
          </a:p>
          <a:p>
            <a:r>
              <a:rPr lang="en-CA" dirty="0"/>
              <a:t>Universal solutions (like games) are a lot more development work than brief interventions, and have side effects</a:t>
            </a:r>
            <a:endParaRPr lang="en-US" dirty="0"/>
          </a:p>
          <a:p>
            <a:r>
              <a:rPr lang="en-CA" dirty="0"/>
              <a:t>In general, our field has not paid enough attention to the drawbacks of mis-applied interventions </a:t>
            </a:r>
          </a:p>
          <a:p>
            <a:pPr lvl="1"/>
            <a:r>
              <a:rPr lang="en-CA" dirty="0"/>
              <a:t>Including the drawbacks of deploying universal interventions where not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2222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0C3925-66F1-608B-772F-CE38268CF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D23ED-9798-5A83-6728-974BE21F6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Hypothesis I: </a:t>
            </a:r>
            <a:r>
              <a:rPr lang="en-CA" dirty="0"/>
              <a:t>Affect detection more concerning than knowledge assessment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00415-EBAD-7DC3-C60D-B4106B47B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983161"/>
          </a:xfrm>
        </p:spPr>
        <p:txBody>
          <a:bodyPr>
            <a:normAutofit/>
          </a:bodyPr>
          <a:lstStyle/>
          <a:p>
            <a:r>
              <a:rPr lang="en-CA" dirty="0"/>
              <a:t>This one is hard. </a:t>
            </a:r>
          </a:p>
          <a:p>
            <a:r>
              <a:rPr lang="en-CA" dirty="0"/>
              <a:t>There are a lot of techniques for protecting privacy, and for integrating stakeholders into the design processes</a:t>
            </a:r>
            <a:endParaRPr lang="en-US" dirty="0"/>
          </a:p>
          <a:p>
            <a:r>
              <a:rPr lang="en-CA" dirty="0"/>
              <a:t>But will parents, teachers, and "community members" even care?</a:t>
            </a:r>
            <a:endParaRPr lang="en-US" dirty="0"/>
          </a:p>
          <a:p>
            <a:r>
              <a:rPr lang="en-CA" dirty="0"/>
              <a:t>If this is a core issue, it may ultimately lead to affective-sensitive learning environments being available in some countries but not others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443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D84A4D-D555-38CC-95B9-8DF541ACB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4F959-F08C-CF8E-85D9-823E55CAA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02551-07FB-847D-06FB-ED3F1A79F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787" y="274638"/>
            <a:ext cx="10972800" cy="4983161"/>
          </a:xfrm>
        </p:spPr>
        <p:txBody>
          <a:bodyPr>
            <a:normAutofit/>
          </a:bodyPr>
          <a:lstStyle/>
          <a:p>
            <a:r>
              <a:rPr lang="en-CA" dirty="0"/>
              <a:t>Our paper established that affect detection was possible using just the interaction logs </a:t>
            </a:r>
            <a:r>
              <a:rPr lang="en-US" dirty="0" err="1"/>
              <a:t>fr</a:t>
            </a:r>
            <a:r>
              <a:rPr lang="en-CA" dirty="0"/>
              <a:t>om a digital learning platform, Cognitive Tutor Algebra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D708A0-F3A2-04C7-F521-6CD37ADBF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594" y="2057400"/>
            <a:ext cx="4392836" cy="46949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57B26E-FAD2-91DE-8C27-5669CD8163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2057400"/>
            <a:ext cx="4369593" cy="400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2713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2DF528-D478-5E3B-2A47-205D4D40C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7DAC2-1DAE-179D-3B64-F4082881A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The bottom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0C8BD-10CF-4FEA-C122-F1459500E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983161"/>
          </a:xfrm>
        </p:spPr>
        <p:txBody>
          <a:bodyPr>
            <a:normAutofit/>
          </a:bodyPr>
          <a:lstStyle/>
          <a:p>
            <a:r>
              <a:rPr lang="en-CA" dirty="0"/>
              <a:t>Our field has put a lot of effort into affect detection.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7482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B75606-7909-70FF-4B16-02FA45487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494BB-26E4-32B6-3828-543FF6D4C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0C1A9-B338-6BB7-141F-A60FC1B03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983161"/>
          </a:xfrm>
        </p:spPr>
        <p:txBody>
          <a:bodyPr>
            <a:normAutofit/>
          </a:bodyPr>
          <a:lstStyle/>
          <a:p>
            <a:r>
              <a:rPr lang="en-CA" dirty="0"/>
              <a:t>It has been worth the </a:t>
            </a:r>
            <a:r>
              <a:rPr lang="en-US" dirty="0"/>
              <a:t>effort!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45B7C7F-CA5A-3DF8-4BA9-960D35155F86}"/>
              </a:ext>
            </a:extLst>
          </p:cNvPr>
          <p:cNvSpPr txBox="1">
            <a:spLocks/>
          </p:cNvSpPr>
          <p:nvPr/>
        </p:nvSpPr>
        <p:spPr>
          <a:xfrm>
            <a:off x="762000" y="4270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I believe</a:t>
            </a:r>
          </a:p>
        </p:txBody>
      </p:sp>
    </p:spTree>
    <p:extLst>
      <p:ext uri="{BB962C8B-B14F-4D97-AF65-F5344CB8AC3E}">
        <p14:creationId xmlns:p14="http://schemas.microsoft.com/office/powerpoint/2010/main" val="15401305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64FC7A-AC5E-E6C5-FA15-386920C68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00FA8-38BF-29BB-9974-5ECD6DEAD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6191C-6792-B834-A26C-C25F9D8EB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983161"/>
          </a:xfrm>
        </p:spPr>
        <p:txBody>
          <a:bodyPr>
            <a:normAutofit/>
          </a:bodyPr>
          <a:lstStyle/>
          <a:p>
            <a:r>
              <a:rPr lang="en-CA" dirty="0"/>
              <a:t>It has been worth the effort! </a:t>
            </a:r>
          </a:p>
          <a:p>
            <a:endParaRPr lang="en-CA" dirty="0"/>
          </a:p>
          <a:p>
            <a:r>
              <a:rPr lang="en-CA" dirty="0"/>
              <a:t>In a sense. </a:t>
            </a:r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771A637-BB0C-8EC0-68ED-D7437253B23D}"/>
              </a:ext>
            </a:extLst>
          </p:cNvPr>
          <p:cNvSpPr txBox="1">
            <a:spLocks/>
          </p:cNvSpPr>
          <p:nvPr/>
        </p:nvSpPr>
        <p:spPr>
          <a:xfrm>
            <a:off x="762000" y="3810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I believe</a:t>
            </a:r>
          </a:p>
        </p:txBody>
      </p:sp>
    </p:spTree>
    <p:extLst>
      <p:ext uri="{BB962C8B-B14F-4D97-AF65-F5344CB8AC3E}">
        <p14:creationId xmlns:p14="http://schemas.microsoft.com/office/powerpoint/2010/main" val="29500550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5B909-73AE-4D94-0D07-0E0B959520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A251F-2448-CF4F-570C-EA09A004A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1EAAE-8526-A13E-514C-A998D70DA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983161"/>
          </a:xfrm>
        </p:spPr>
        <p:txBody>
          <a:bodyPr>
            <a:normAutofit/>
          </a:bodyPr>
          <a:lstStyle/>
          <a:p>
            <a:r>
              <a:rPr lang="en-CA" dirty="0"/>
              <a:t>It has been worth the effort! </a:t>
            </a:r>
          </a:p>
          <a:p>
            <a:endParaRPr lang="en-CA" dirty="0"/>
          </a:p>
          <a:p>
            <a:r>
              <a:rPr lang="en-CA" dirty="0"/>
              <a:t>In a sense. </a:t>
            </a:r>
          </a:p>
          <a:p>
            <a:r>
              <a:rPr lang="en-CA" dirty="0"/>
              <a:t>Lots of published detectors for lots of learning environments.</a:t>
            </a:r>
          </a:p>
          <a:p>
            <a:r>
              <a:rPr lang="en-CA" dirty="0"/>
              <a:t>Lots of published scientific findings, both in our community and in the broader learning sciences. </a:t>
            </a:r>
          </a:p>
          <a:p>
            <a:r>
              <a:rPr lang="en-CA" dirty="0"/>
              <a:t>A few papers showing benefits to learners. 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5130941-D995-CF5E-4654-94D483A2D080}"/>
              </a:ext>
            </a:extLst>
          </p:cNvPr>
          <p:cNvSpPr txBox="1">
            <a:spLocks/>
          </p:cNvSpPr>
          <p:nvPr/>
        </p:nvSpPr>
        <p:spPr>
          <a:xfrm>
            <a:off x="762000" y="4270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I believe</a:t>
            </a:r>
          </a:p>
        </p:txBody>
      </p:sp>
    </p:spTree>
    <p:extLst>
      <p:ext uri="{BB962C8B-B14F-4D97-AF65-F5344CB8AC3E}">
        <p14:creationId xmlns:p14="http://schemas.microsoft.com/office/powerpoint/2010/main" val="17385529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13AC8F-8916-5360-06EC-8B7AC4EA2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7149E-4F7B-7AE6-D4B0-DAB1BF5B3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But at the same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85C0F-9AC8-077E-63C4-AA300668F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983161"/>
          </a:xfrm>
        </p:spPr>
        <p:txBody>
          <a:bodyPr>
            <a:normAutofit/>
          </a:bodyPr>
          <a:lstStyle/>
          <a:p>
            <a:r>
              <a:rPr lang="en-CA" dirty="0"/>
              <a:t>Affect detection hasn’t yet changed the world as much as KT or disengagement detection or dropout prediction.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1591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1B3B9E-8C35-2BA7-B3C0-9918EE5BC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892BB-7C17-898B-DD75-8AA312E44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4800600" cy="4983161"/>
          </a:xfrm>
        </p:spPr>
        <p:txBody>
          <a:bodyPr>
            <a:normAutofit/>
          </a:bodyPr>
          <a:lstStyle/>
          <a:p>
            <a:r>
              <a:rPr lang="en-CA" dirty="0"/>
              <a:t>There’s still potential to do so</a:t>
            </a:r>
          </a:p>
          <a:p>
            <a:r>
              <a:rPr lang="en-CA" dirty="0"/>
              <a:t>We can still turn this technology from an exciting potential for the future to a reality benefitting millions of students' lives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8619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7496D2-4596-3A1B-2FAE-06340DD1A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78B6F-8317-9BA0-1B8B-9E4E65871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4DCAC-13C1-E034-4093-7DE4174DC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4800600" cy="4983161"/>
          </a:xfrm>
        </p:spPr>
        <p:txBody>
          <a:bodyPr>
            <a:normAutofit/>
          </a:bodyPr>
          <a:lstStyle/>
          <a:p>
            <a:r>
              <a:rPr lang="en-CA" dirty="0"/>
              <a:t>There’s still potential to do so</a:t>
            </a:r>
          </a:p>
          <a:p>
            <a:r>
              <a:rPr lang="en-CA" dirty="0"/>
              <a:t>We can still turn this technology from an exciting potential for the future to a reality benefitting millions of students' lives</a:t>
            </a:r>
            <a:endParaRPr lang="en-US" dirty="0"/>
          </a:p>
        </p:txBody>
      </p:sp>
      <p:pic>
        <p:nvPicPr>
          <p:cNvPr id="9" name="Picture 8" descr="A group of kids in a room with computers&#10;&#10;AI-generated content may be incorrect.">
            <a:extLst>
              <a:ext uri="{FF2B5EF4-FFF2-40B4-BE49-F238E27FC236}">
                <a16:creationId xmlns:a16="http://schemas.microsoft.com/office/drawing/2014/main" id="{3052B5EB-3D50-680C-CB44-DACC3BBD8B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0"/>
            <a:ext cx="6172200" cy="6172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A0348D7-CF20-2E94-3691-3AAFAB510293}"/>
              </a:ext>
            </a:extLst>
          </p:cNvPr>
          <p:cNvSpPr txBox="1"/>
          <p:nvPr/>
        </p:nvSpPr>
        <p:spPr>
          <a:xfrm>
            <a:off x="6019800" y="61722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future of affect-sensitive education, according to Gemini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5339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FB5311-EE61-8ECE-3BC3-F800E432A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3E4DD-CB8D-610E-6A3D-A0B66BC4F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5E21D-4172-69DF-8A45-F867ECCE4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4800600" cy="4983161"/>
          </a:xfrm>
        </p:spPr>
        <p:txBody>
          <a:bodyPr>
            <a:normAutofit/>
          </a:bodyPr>
          <a:lstStyle/>
          <a:p>
            <a:r>
              <a:rPr lang="en-CA" dirty="0"/>
              <a:t>There’s still potential to do so. </a:t>
            </a:r>
          </a:p>
          <a:p>
            <a:r>
              <a:rPr lang="en-CA" dirty="0"/>
              <a:t>We can still turn this technology from an exciting potential for the future to a reality benefitting millions of students' lives.</a:t>
            </a:r>
            <a:endParaRPr lang="en-US" dirty="0"/>
          </a:p>
        </p:txBody>
      </p:sp>
      <p:pic>
        <p:nvPicPr>
          <p:cNvPr id="9" name="Picture 8" descr="A group of kids in a room with computers&#10;&#10;AI-generated content may be incorrect.">
            <a:extLst>
              <a:ext uri="{FF2B5EF4-FFF2-40B4-BE49-F238E27FC236}">
                <a16:creationId xmlns:a16="http://schemas.microsoft.com/office/drawing/2014/main" id="{6ADD74D6-432D-4330-BA79-46AC125EB4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0"/>
            <a:ext cx="6172200" cy="6172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484E9D3-ED79-EF69-BAD2-C1B540B8FF99}"/>
              </a:ext>
            </a:extLst>
          </p:cNvPr>
          <p:cNvSpPr txBox="1"/>
          <p:nvPr/>
        </p:nvSpPr>
        <p:spPr>
          <a:xfrm>
            <a:off x="6019800" y="61722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future of affect-sensitive education, according to Gemini</a:t>
            </a:r>
            <a:br>
              <a:rPr lang="en-US" dirty="0"/>
            </a:br>
            <a:r>
              <a:rPr lang="en-US" dirty="0"/>
              <a:t>(alarming on so many levels)</a:t>
            </a:r>
          </a:p>
        </p:txBody>
      </p:sp>
    </p:spTree>
    <p:extLst>
      <p:ext uri="{BB962C8B-B14F-4D97-AF65-F5344CB8AC3E}">
        <p14:creationId xmlns:p14="http://schemas.microsoft.com/office/powerpoint/2010/main" val="19735542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0D37F6-17A4-CC1F-6558-7DD733DC9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F3ABD-BEE0-E136-4644-DC0D04A7E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CA" dirty="0"/>
              <a:t>Popping up a level to a bigger landscape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9A9E3-DAF8-1C06-FEEC-4BC3BDC65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983161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5493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017A46-6B58-7434-52C5-3B522FF9B1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0B9B9-5BD6-38D7-8984-E144F9041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CA" dirty="0"/>
              <a:t>Popping up a level to a bigger landscape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3DDE6-3E4E-89A4-DD1E-3AB920B7F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983161"/>
          </a:xfrm>
        </p:spPr>
        <p:txBody>
          <a:bodyPr>
            <a:normAutofit/>
          </a:bodyPr>
          <a:lstStyle/>
          <a:p>
            <a:r>
              <a:rPr lang="en-US" dirty="0"/>
              <a:t>This challenge is part of a class of challenges that I think we should be solving as a field, to achieve our maximum impact</a:t>
            </a:r>
          </a:p>
        </p:txBody>
      </p:sp>
    </p:spTree>
    <p:extLst>
      <p:ext uri="{BB962C8B-B14F-4D97-AF65-F5344CB8AC3E}">
        <p14:creationId xmlns:p14="http://schemas.microsoft.com/office/powerpoint/2010/main" val="201355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F1C276-9CEF-8AC8-23C2-C53C856D0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6C1E4-F965-3353-90B5-F22DDEE2D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A6028-D0CD-DD5B-BBBB-F2F9ECF7A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983161"/>
          </a:xfrm>
        </p:spPr>
        <p:txBody>
          <a:bodyPr>
            <a:normAutofit/>
          </a:bodyPr>
          <a:lstStyle/>
          <a:p>
            <a:r>
              <a:rPr lang="en-CA" dirty="0"/>
              <a:t>It validated the detectors using unseen data from humans conducting classroom observations 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0B2BED8-BFF5-636D-8AD8-81FE316B95AA}"/>
              </a:ext>
            </a:extLst>
          </p:cNvPr>
          <p:cNvSpPr txBox="1">
            <a:spLocks/>
          </p:cNvSpPr>
          <p:nvPr/>
        </p:nvSpPr>
        <p:spPr>
          <a:xfrm>
            <a:off x="762000" y="4270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Validation</a:t>
            </a:r>
          </a:p>
        </p:txBody>
      </p:sp>
    </p:spTree>
    <p:extLst>
      <p:ext uri="{BB962C8B-B14F-4D97-AF65-F5344CB8AC3E}">
        <p14:creationId xmlns:p14="http://schemas.microsoft.com/office/powerpoint/2010/main" val="9659081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C5CDCA-AB94-D3C7-9D9F-C00151B60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4817D-DB93-8EF3-9923-0F3F32A1D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CA" dirty="0"/>
              <a:t>Popping up a level to a bigger landscape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A352F-56DA-8ACF-D23D-EADA71C2B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983161"/>
          </a:xfrm>
        </p:spPr>
        <p:txBody>
          <a:bodyPr>
            <a:normAutofit/>
          </a:bodyPr>
          <a:lstStyle/>
          <a:p>
            <a:r>
              <a:rPr lang="en-US" dirty="0"/>
              <a:t>This challenge is part of a class of challenges that I think we should be solving as a field, to achieve our maximum impact</a:t>
            </a:r>
          </a:p>
          <a:p>
            <a:endParaRPr lang="en-US" dirty="0"/>
          </a:p>
          <a:p>
            <a:r>
              <a:rPr lang="en-US" dirty="0"/>
              <a:t>I’ve spoken about this before</a:t>
            </a:r>
          </a:p>
        </p:txBody>
      </p:sp>
    </p:spTree>
    <p:extLst>
      <p:ext uri="{BB962C8B-B14F-4D97-AF65-F5344CB8AC3E}">
        <p14:creationId xmlns:p14="http://schemas.microsoft.com/office/powerpoint/2010/main" val="8376057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D2E7A3-6E63-208A-BB6A-2BADBCAED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1D2BB-41EA-113E-408E-D2042BCE9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Baker Learning Analytics Prizes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2F2C4-3A0C-127A-8171-2C9A91D82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983161"/>
          </a:xfrm>
        </p:spPr>
        <p:txBody>
          <a:bodyPr>
            <a:normAutofit/>
          </a:bodyPr>
          <a:lstStyle/>
          <a:p>
            <a:r>
              <a:rPr lang="en-CA" dirty="0"/>
              <a:t>At LAK 2019, I gave a keynote (published in JEDM) on challenges for the future of our field</a:t>
            </a:r>
          </a:p>
          <a:p>
            <a:r>
              <a:rPr lang="en-CA" dirty="0"/>
              <a:t>I proposed</a:t>
            </a:r>
            <a:r>
              <a:rPr lang="en-US" dirty="0"/>
              <a:t> </a:t>
            </a:r>
            <a:r>
              <a:rPr lang="en-CA" dirty="0"/>
              <a:t>six Baker Learning Analytics Prizes, challenges which anyone who could solve would receive $1.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F27BB4-0AFC-12A7-57F0-1CBAA220F2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972" y="3429000"/>
            <a:ext cx="5598055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317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174DC-56D7-42C2-9878-BEADE396E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The six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39DD1-660D-4A32-B5C0-D696E0C79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1201400" cy="510539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Transferability: The (learning system) Wall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Effectiveness: Differentiating Interventions and </a:t>
            </a:r>
            <a:br>
              <a:rPr lang="en-US" dirty="0"/>
            </a:br>
            <a:r>
              <a:rPr lang="en-US" dirty="0"/>
              <a:t>Changing Lives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Interpretability: Instructors speak Spanish, Algorithms speak Swahili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Applicability: Knowledge Tracing Beyond the Screen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Generalizability: The General-Purpose Boredom Detector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Generalizability: The NYC and Marfa problem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2917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75ECD8-F302-2591-A895-DBA69055D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A73D4-DE52-CA19-F9F9-96D5CB0BE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Affect Intervention Based on Detection:</a:t>
            </a:r>
            <a:br>
              <a:rPr lang="en-US" dirty="0"/>
            </a:br>
            <a:r>
              <a:rPr lang="en-US" dirty="0"/>
              <a:t>A Special Case of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9F001-491C-856E-7D56-A87ED790A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1201400" cy="510539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Transferability: The (learning system) Wall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Effectiveness: Differentiating Interventions and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Changing Lives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Interpretability: Instructors speak Spanish, Algorithms speak Swahili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Applicability: Knowledge Tracing Beyond the Screen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Generalizability: The General-Purpose Boredom Detector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Generalizability: The NYC and Marfa problem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0455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5488CC-8910-B900-73D9-FDFF293DF6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AD0F6-38A4-497F-0434-A8A2593FD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The six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76C7D-F0F3-5492-12A1-A522F0076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1201400" cy="510539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B050"/>
                </a:solidFill>
              </a:rPr>
              <a:t>Transferability: The (learning system) Wall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Effectiveness: Differentiating Interventions and </a:t>
            </a:r>
            <a:br>
              <a:rPr lang="en-US" dirty="0"/>
            </a:br>
            <a:r>
              <a:rPr lang="en-US" dirty="0"/>
              <a:t>Changing Lives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Interpretability: Instructors speak Spanish, Algorithms speak Swahili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Applicability: Knowledge Tracing Beyond the Screen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Generalizability: The General-Purpose Boredom Detector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Generalizability: The NYC and Marfa problem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: Diagonal Corners Snipped 3">
            <a:extLst>
              <a:ext uri="{FF2B5EF4-FFF2-40B4-BE49-F238E27FC236}">
                <a16:creationId xmlns:a16="http://schemas.microsoft.com/office/drawing/2014/main" id="{B10A7BB0-A2F2-75A8-B833-F4E1D105E677}"/>
              </a:ext>
            </a:extLst>
          </p:cNvPr>
          <p:cNvSpPr/>
          <p:nvPr/>
        </p:nvSpPr>
        <p:spPr>
          <a:xfrm>
            <a:off x="8686800" y="846138"/>
            <a:ext cx="2743200" cy="914400"/>
          </a:xfrm>
          <a:prstGeom prst="snip2Diag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BLAP 1 has been solved!</a:t>
            </a:r>
          </a:p>
        </p:txBody>
      </p:sp>
    </p:spTree>
    <p:extLst>
      <p:ext uri="{BB962C8B-B14F-4D97-AF65-F5344CB8AC3E}">
        <p14:creationId xmlns:p14="http://schemas.microsoft.com/office/powerpoint/2010/main" val="12227633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77E9E5-83E7-647B-1647-F006B296F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D657D-E93D-0A23-84E6-97C3756BD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BLAP1 Award-Winner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762698-1165-6B84-9A6A-EF8806D686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5" t="-950" r="12839" b="950"/>
          <a:stretch>
            <a:fillRect/>
          </a:stretch>
        </p:blipFill>
        <p:spPr>
          <a:xfrm rot="5400000">
            <a:off x="6439130" y="1072109"/>
            <a:ext cx="4438686" cy="5582147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2BA7F-D564-DD14-D404-3E6BC35EACC8}"/>
              </a:ext>
            </a:extLst>
          </p:cNvPr>
          <p:cNvSpPr txBox="1">
            <a:spLocks/>
          </p:cNvSpPr>
          <p:nvPr/>
        </p:nvSpPr>
        <p:spPr>
          <a:xfrm>
            <a:off x="609600" y="1600201"/>
            <a:ext cx="5029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Angelica Gonzalez &amp; </a:t>
            </a:r>
            <a:r>
              <a:rPr lang="en-US" dirty="0" err="1"/>
              <a:t>Yuning</a:t>
            </a:r>
            <a:r>
              <a:rPr lang="en-US" dirty="0"/>
              <a:t> Xu (2025). Breaking the Learning System Wall with McGraw Hill Plus. </a:t>
            </a:r>
          </a:p>
          <a:p>
            <a:r>
              <a:rPr lang="en-US" dirty="0"/>
              <a:t>Available at: https://medium.com/inspired-ideas-prek-12/breaking-the-learning-system-wall-with-mcgraw-hill-plus-c3b55ddeb6bd</a:t>
            </a:r>
          </a:p>
        </p:txBody>
      </p:sp>
    </p:spTree>
    <p:extLst>
      <p:ext uri="{BB962C8B-B14F-4D97-AF65-F5344CB8AC3E}">
        <p14:creationId xmlns:p14="http://schemas.microsoft.com/office/powerpoint/2010/main" val="19082419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C92A0-1261-177B-F40A-BA76034B1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BLAP On: More $1 awards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FA130-CC01-38B6-55E0-E41725D03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BLAP-1-Alpha</a:t>
            </a:r>
          </a:p>
          <a:p>
            <a:pPr lvl="1"/>
            <a:r>
              <a:rPr lang="en-US" dirty="0"/>
              <a:t>BLAP-1, but using models of something other than knowledge/correctness</a:t>
            </a:r>
          </a:p>
          <a:p>
            <a:pPr lvl="1"/>
            <a:endParaRPr lang="en-US" dirty="0"/>
          </a:p>
          <a:p>
            <a:r>
              <a:rPr lang="en-US" dirty="0"/>
              <a:t>BLAP-1-Beta</a:t>
            </a:r>
          </a:p>
          <a:p>
            <a:pPr lvl="1"/>
            <a:r>
              <a:rPr lang="en-US" dirty="0"/>
              <a:t>Taking an integrated BLAP-1 model and demonstrating better outcomes for learners in a quasi-experimental or randomized study</a:t>
            </a:r>
          </a:p>
          <a:p>
            <a:endParaRPr lang="en-US" dirty="0"/>
          </a:p>
          <a:p>
            <a:r>
              <a:rPr lang="en-US" dirty="0"/>
              <a:t>BLAP-1-Gamma</a:t>
            </a:r>
          </a:p>
          <a:p>
            <a:pPr lvl="1"/>
            <a:r>
              <a:rPr lang="en-US" dirty="0"/>
              <a:t>BLAP-1, but connecting learning systems not owned by the same parent company or organization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0642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C748BF-14AE-CD47-9250-B8305D1202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70D77-FCEF-1249-DF38-E8BD0BBB6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So…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00391-8C51-6CB7-F3CA-8174E608B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983161"/>
          </a:xfrm>
        </p:spPr>
        <p:txBody>
          <a:bodyPr>
            <a:normAutofit/>
          </a:bodyPr>
          <a:lstStyle/>
          <a:p>
            <a:r>
              <a:rPr lang="en-CA" dirty="0"/>
              <a:t>I encourage you all to do more to build EDM-based interventions that make a difference in learners’ lives</a:t>
            </a:r>
          </a:p>
        </p:txBody>
      </p:sp>
    </p:spTree>
    <p:extLst>
      <p:ext uri="{BB962C8B-B14F-4D97-AF65-F5344CB8AC3E}">
        <p14:creationId xmlns:p14="http://schemas.microsoft.com/office/powerpoint/2010/main" val="15655798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172612-18C0-D9DA-D10C-745F810370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13C88-3EC4-7FB8-F14D-860624568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So…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4556A-AB62-68ED-BF92-5711BB5C8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983161"/>
          </a:xfrm>
        </p:spPr>
        <p:txBody>
          <a:bodyPr>
            <a:normAutofit/>
          </a:bodyPr>
          <a:lstStyle/>
          <a:p>
            <a:r>
              <a:rPr lang="en-CA" dirty="0"/>
              <a:t>I encourage you all to do more to build EDM-based interventions that make a difference in learners’ lives</a:t>
            </a:r>
          </a:p>
          <a:p>
            <a:r>
              <a:rPr lang="en-CA" dirty="0"/>
              <a:t>I encourage you all to take on these challenges (BLAP)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31016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93AB5E-71B8-F428-8AF1-C860806FA4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F2A35-1684-FA1C-8A62-06D7B90BB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Affect 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884F0-707C-DD9E-BF45-458871052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983161"/>
          </a:xfrm>
        </p:spPr>
        <p:txBody>
          <a:bodyPr>
            <a:normAutofit/>
          </a:bodyPr>
          <a:lstStyle/>
          <a:p>
            <a:r>
              <a:rPr lang="en-CA" dirty="0"/>
              <a:t>Make affect detection matter more –</a:t>
            </a:r>
          </a:p>
          <a:p>
            <a:r>
              <a:rPr lang="en-CA" dirty="0"/>
              <a:t>Affect detectors connected to interventions that make a difference in learners’ lives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61537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199BE3-665B-78EB-CB94-77F471BC0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4CA3D-603D-A7FC-D7AA-28D3A2294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CA" dirty="0"/>
              <a:t>Student-level cross-validation</a:t>
            </a:r>
            <a:r>
              <a:rPr lang="en-US" dirty="0"/>
              <a:t> 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8C73E6A0-83BA-5D94-26C3-DD9CF1426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983163"/>
          </a:xfrm>
        </p:spPr>
        <p:txBody>
          <a:bodyPr>
            <a:normAutofit/>
          </a:bodyPr>
          <a:lstStyle/>
          <a:p>
            <a:r>
              <a:rPr lang="en-US" sz="2400" dirty="0"/>
              <a:t>Split data points into N equal-size groups</a:t>
            </a:r>
          </a:p>
          <a:p>
            <a:r>
              <a:rPr lang="en-US" sz="2400" dirty="0"/>
              <a:t>Train on all groups but one, test on last group</a:t>
            </a:r>
          </a:p>
          <a:p>
            <a:r>
              <a:rPr lang="en-US" sz="2400" dirty="0"/>
              <a:t>For each possible combination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159" name="Picture 158">
            <a:extLst>
              <a:ext uri="{FF2B5EF4-FFF2-40B4-BE49-F238E27FC236}">
                <a16:creationId xmlns:a16="http://schemas.microsoft.com/office/drawing/2014/main" id="{7131E22A-BD31-78AF-E082-6E21550DD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3957085"/>
            <a:ext cx="882545" cy="838196"/>
          </a:xfrm>
          <a:prstGeom prst="rect">
            <a:avLst/>
          </a:prstGeom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A32F6927-AEAE-1FAE-BF31-F32CBFB38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256" y="3957085"/>
            <a:ext cx="882545" cy="838196"/>
          </a:xfrm>
          <a:prstGeom prst="rect">
            <a:avLst/>
          </a:prstGeom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A420BCFA-4AF7-799B-E38B-5CCC8227C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944" y="2988664"/>
            <a:ext cx="882545" cy="838196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8BC33215-83CC-A9AF-1EC0-827FE7123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514" y="3009004"/>
            <a:ext cx="882545" cy="838196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7330B9D1-B605-AF70-7BF9-DCB00E2DC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060" y="3957085"/>
            <a:ext cx="882545" cy="838196"/>
          </a:xfrm>
          <a:prstGeom prst="rect">
            <a:avLst/>
          </a:prstGeom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0DB39AF8-13A4-5246-9E54-16DCF453B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744" y="3926193"/>
            <a:ext cx="882545" cy="838196"/>
          </a:xfrm>
          <a:prstGeom prst="rect">
            <a:avLst/>
          </a:prstGeom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A07F6BD4-4934-3304-5EE0-5CC166578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926193"/>
            <a:ext cx="882545" cy="838196"/>
          </a:xfrm>
          <a:prstGeom prst="rect">
            <a:avLst/>
          </a:prstGeom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9EAFE438-2504-4210-E305-5CB53754B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288" y="2957772"/>
            <a:ext cx="882545" cy="838196"/>
          </a:xfrm>
          <a:prstGeom prst="rect">
            <a:avLst/>
          </a:prstGeom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46A3D4D6-5188-003F-72A5-9A28B1D30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2983433"/>
            <a:ext cx="882545" cy="838196"/>
          </a:xfrm>
          <a:prstGeom prst="rect">
            <a:avLst/>
          </a:prstGeom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C6BDA9D6-164A-629A-0DC4-336AE89F0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8404" y="3926193"/>
            <a:ext cx="882545" cy="838196"/>
          </a:xfrm>
          <a:prstGeom prst="rect">
            <a:avLst/>
          </a:prstGeom>
        </p:spPr>
      </p:pic>
      <p:pic>
        <p:nvPicPr>
          <p:cNvPr id="171" name="Picture 170">
            <a:extLst>
              <a:ext uri="{FF2B5EF4-FFF2-40B4-BE49-F238E27FC236}">
                <a16:creationId xmlns:a16="http://schemas.microsoft.com/office/drawing/2014/main" id="{31683160-455F-5E64-7B3B-7F9DDA097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5823" y="3963009"/>
            <a:ext cx="882545" cy="838196"/>
          </a:xfrm>
          <a:prstGeom prst="rect">
            <a:avLst/>
          </a:prstGeom>
        </p:spPr>
      </p:pic>
      <p:pic>
        <p:nvPicPr>
          <p:cNvPr id="172" name="Picture 171">
            <a:extLst>
              <a:ext uri="{FF2B5EF4-FFF2-40B4-BE49-F238E27FC236}">
                <a16:creationId xmlns:a16="http://schemas.microsoft.com/office/drawing/2014/main" id="{B50A62F7-C2FC-A935-D01A-9A0182A5F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679" y="3963009"/>
            <a:ext cx="882545" cy="838196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id="{AF04C1F1-D2C4-81E1-774F-E695D21F3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8937" y="3014928"/>
            <a:ext cx="882545" cy="838196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id="{0F848FD5-10CB-BFB0-33C1-79D60B2DD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679" y="3020249"/>
            <a:ext cx="882545" cy="838196"/>
          </a:xfrm>
          <a:prstGeom prst="rect">
            <a:avLst/>
          </a:prstGeom>
        </p:spPr>
      </p:pic>
      <p:pic>
        <p:nvPicPr>
          <p:cNvPr id="176" name="Picture 175">
            <a:extLst>
              <a:ext uri="{FF2B5EF4-FFF2-40B4-BE49-F238E27FC236}">
                <a16:creationId xmlns:a16="http://schemas.microsoft.com/office/drawing/2014/main" id="{7C7B8DD8-3377-13BD-945D-6ABDA913F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1483" y="3963009"/>
            <a:ext cx="882545" cy="838196"/>
          </a:xfrm>
          <a:prstGeom prst="rect">
            <a:avLst/>
          </a:prstGeom>
        </p:spPr>
      </p:pic>
      <p:pic>
        <p:nvPicPr>
          <p:cNvPr id="177" name="Picture 176">
            <a:extLst>
              <a:ext uri="{FF2B5EF4-FFF2-40B4-BE49-F238E27FC236}">
                <a16:creationId xmlns:a16="http://schemas.microsoft.com/office/drawing/2014/main" id="{7B2A2ECC-35CA-9AD6-3F57-31083966D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7856" y="5939795"/>
            <a:ext cx="882545" cy="838196"/>
          </a:xfrm>
          <a:prstGeom prst="rect">
            <a:avLst/>
          </a:prstGeom>
        </p:spPr>
      </p:pic>
      <p:pic>
        <p:nvPicPr>
          <p:cNvPr id="178" name="Picture 177">
            <a:extLst>
              <a:ext uri="{FF2B5EF4-FFF2-40B4-BE49-F238E27FC236}">
                <a16:creationId xmlns:a16="http://schemas.microsoft.com/office/drawing/2014/main" id="{84F50875-7B0B-00D2-FFFE-ADD60B727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3712" y="5939795"/>
            <a:ext cx="882545" cy="838196"/>
          </a:xfrm>
          <a:prstGeom prst="rect">
            <a:avLst/>
          </a:prstGeom>
        </p:spPr>
      </p:pic>
      <p:pic>
        <p:nvPicPr>
          <p:cNvPr id="179" name="Picture 178">
            <a:extLst>
              <a:ext uri="{FF2B5EF4-FFF2-40B4-BE49-F238E27FC236}">
                <a16:creationId xmlns:a16="http://schemas.microsoft.com/office/drawing/2014/main" id="{96E9B6E4-FCAB-6823-0B7C-4FFC69378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400" y="4971374"/>
            <a:ext cx="882545" cy="838196"/>
          </a:xfrm>
          <a:prstGeom prst="rect">
            <a:avLst/>
          </a:prstGeom>
        </p:spPr>
      </p:pic>
      <p:pic>
        <p:nvPicPr>
          <p:cNvPr id="180" name="Picture 179">
            <a:extLst>
              <a:ext uri="{FF2B5EF4-FFF2-40B4-BE49-F238E27FC236}">
                <a16:creationId xmlns:a16="http://schemas.microsoft.com/office/drawing/2014/main" id="{72699FBB-DBEE-2964-DDDD-3B59B007C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0970" y="4991714"/>
            <a:ext cx="882545" cy="838196"/>
          </a:xfrm>
          <a:prstGeom prst="rect">
            <a:avLst/>
          </a:prstGeom>
        </p:spPr>
      </p:pic>
      <p:pic>
        <p:nvPicPr>
          <p:cNvPr id="181" name="Picture 180">
            <a:extLst>
              <a:ext uri="{FF2B5EF4-FFF2-40B4-BE49-F238E27FC236}">
                <a16:creationId xmlns:a16="http://schemas.microsoft.com/office/drawing/2014/main" id="{90589820-537E-8BA5-7BA8-AC7B36659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3712" y="4997035"/>
            <a:ext cx="882545" cy="838196"/>
          </a:xfrm>
          <a:prstGeom prst="rect">
            <a:avLst/>
          </a:prstGeom>
        </p:spPr>
      </p:pic>
      <p:pic>
        <p:nvPicPr>
          <p:cNvPr id="184" name="Picture 183">
            <a:extLst>
              <a:ext uri="{FF2B5EF4-FFF2-40B4-BE49-F238E27FC236}">
                <a16:creationId xmlns:a16="http://schemas.microsoft.com/office/drawing/2014/main" id="{2683D7B3-641F-7695-DDDE-41E62A820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747" y="5939795"/>
            <a:ext cx="882545" cy="838196"/>
          </a:xfrm>
          <a:prstGeom prst="rect">
            <a:avLst/>
          </a:prstGeom>
        </p:spPr>
      </p:pic>
      <p:pic>
        <p:nvPicPr>
          <p:cNvPr id="185" name="Picture 184">
            <a:extLst>
              <a:ext uri="{FF2B5EF4-FFF2-40B4-BE49-F238E27FC236}">
                <a16:creationId xmlns:a16="http://schemas.microsoft.com/office/drawing/2014/main" id="{D9487EA3-FC20-E2F0-7817-B1AAB7908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0435" y="4971374"/>
            <a:ext cx="882545" cy="838196"/>
          </a:xfrm>
          <a:prstGeom prst="rect">
            <a:avLst/>
          </a:prstGeom>
        </p:spPr>
      </p:pic>
      <p:pic>
        <p:nvPicPr>
          <p:cNvPr id="186" name="Picture 185">
            <a:extLst>
              <a:ext uri="{FF2B5EF4-FFF2-40B4-BE49-F238E27FC236}">
                <a16:creationId xmlns:a16="http://schemas.microsoft.com/office/drawing/2014/main" id="{AE3E8125-9F14-32D8-6B15-0DAB5FB3C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005" y="4991714"/>
            <a:ext cx="882545" cy="838196"/>
          </a:xfrm>
          <a:prstGeom prst="rect">
            <a:avLst/>
          </a:prstGeom>
        </p:spPr>
      </p:pic>
      <p:pic>
        <p:nvPicPr>
          <p:cNvPr id="187" name="Picture 186">
            <a:extLst>
              <a:ext uri="{FF2B5EF4-FFF2-40B4-BE49-F238E27FC236}">
                <a16:creationId xmlns:a16="http://schemas.microsoft.com/office/drawing/2014/main" id="{C2F9E059-4CB2-8F7D-AEE0-04142AEFD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747" y="4997035"/>
            <a:ext cx="882545" cy="838196"/>
          </a:xfrm>
          <a:prstGeom prst="rect">
            <a:avLst/>
          </a:prstGeom>
        </p:spPr>
      </p:pic>
      <p:pic>
        <p:nvPicPr>
          <p:cNvPr id="188" name="Picture 187">
            <a:extLst>
              <a:ext uri="{FF2B5EF4-FFF2-40B4-BE49-F238E27FC236}">
                <a16:creationId xmlns:a16="http://schemas.microsoft.com/office/drawing/2014/main" id="{FAA64913-1DBE-3941-C35C-A9F97C972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551" y="5939795"/>
            <a:ext cx="882545" cy="838196"/>
          </a:xfrm>
          <a:prstGeom prst="rect">
            <a:avLst/>
          </a:prstGeom>
        </p:spPr>
      </p:pic>
      <p:pic>
        <p:nvPicPr>
          <p:cNvPr id="189" name="Picture 188">
            <a:extLst>
              <a:ext uri="{FF2B5EF4-FFF2-40B4-BE49-F238E27FC236}">
                <a16:creationId xmlns:a16="http://schemas.microsoft.com/office/drawing/2014/main" id="{C8B92721-9B6D-18CC-BE4B-62D0D0D8F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433" y="5958330"/>
            <a:ext cx="882545" cy="838196"/>
          </a:xfrm>
          <a:prstGeom prst="rect">
            <a:avLst/>
          </a:prstGeom>
        </p:spPr>
      </p:pic>
      <p:pic>
        <p:nvPicPr>
          <p:cNvPr id="191" name="Picture 190">
            <a:extLst>
              <a:ext uri="{FF2B5EF4-FFF2-40B4-BE49-F238E27FC236}">
                <a16:creationId xmlns:a16="http://schemas.microsoft.com/office/drawing/2014/main" id="{366F704C-22D8-2432-91D9-6D33E8A6B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9977" y="4989909"/>
            <a:ext cx="882545" cy="838196"/>
          </a:xfrm>
          <a:prstGeom prst="rect">
            <a:avLst/>
          </a:prstGeom>
        </p:spPr>
      </p:pic>
      <p:pic>
        <p:nvPicPr>
          <p:cNvPr id="192" name="Picture 191">
            <a:extLst>
              <a:ext uri="{FF2B5EF4-FFF2-40B4-BE49-F238E27FC236}">
                <a16:creationId xmlns:a16="http://schemas.microsoft.com/office/drawing/2014/main" id="{E64B1322-5F52-E50A-1AED-AD893A924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547" y="5010249"/>
            <a:ext cx="882545" cy="838196"/>
          </a:xfrm>
          <a:prstGeom prst="rect">
            <a:avLst/>
          </a:prstGeom>
        </p:spPr>
      </p:pic>
      <p:pic>
        <p:nvPicPr>
          <p:cNvPr id="193" name="Picture 192">
            <a:extLst>
              <a:ext uri="{FF2B5EF4-FFF2-40B4-BE49-F238E27FC236}">
                <a16:creationId xmlns:a16="http://schemas.microsoft.com/office/drawing/2014/main" id="{39D3F8DA-3DAA-5D1F-CCBE-D415D1D6A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289" y="5015570"/>
            <a:ext cx="882545" cy="838196"/>
          </a:xfrm>
          <a:prstGeom prst="rect">
            <a:avLst/>
          </a:prstGeom>
        </p:spPr>
      </p:pic>
      <p:pic>
        <p:nvPicPr>
          <p:cNvPr id="194" name="Picture 193">
            <a:extLst>
              <a:ext uri="{FF2B5EF4-FFF2-40B4-BE49-F238E27FC236}">
                <a16:creationId xmlns:a16="http://schemas.microsoft.com/office/drawing/2014/main" id="{F61C6A64-7BBE-AD81-15B8-FBA750299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093" y="5958330"/>
            <a:ext cx="882545" cy="838196"/>
          </a:xfrm>
          <a:prstGeom prst="rect">
            <a:avLst/>
          </a:prstGeom>
        </p:spPr>
      </p:pic>
      <p:pic>
        <p:nvPicPr>
          <p:cNvPr id="196" name="Picture 195">
            <a:extLst>
              <a:ext uri="{FF2B5EF4-FFF2-40B4-BE49-F238E27FC236}">
                <a16:creationId xmlns:a16="http://schemas.microsoft.com/office/drawing/2014/main" id="{AD82F9A1-0650-F746-5BF2-92682AB017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94" y="3075808"/>
            <a:ext cx="820807" cy="766086"/>
          </a:xfrm>
          <a:prstGeom prst="rect">
            <a:avLst/>
          </a:prstGeom>
        </p:spPr>
      </p:pic>
      <p:pic>
        <p:nvPicPr>
          <p:cNvPr id="197" name="Picture 196">
            <a:extLst>
              <a:ext uri="{FF2B5EF4-FFF2-40B4-BE49-F238E27FC236}">
                <a16:creationId xmlns:a16="http://schemas.microsoft.com/office/drawing/2014/main" id="{9201002A-D62A-B49A-316F-B2FDABB3DB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3343" y="3029882"/>
            <a:ext cx="820807" cy="766086"/>
          </a:xfrm>
          <a:prstGeom prst="rect">
            <a:avLst/>
          </a:prstGeom>
        </p:spPr>
      </p:pic>
      <p:pic>
        <p:nvPicPr>
          <p:cNvPr id="198" name="Picture 197">
            <a:extLst>
              <a:ext uri="{FF2B5EF4-FFF2-40B4-BE49-F238E27FC236}">
                <a16:creationId xmlns:a16="http://schemas.microsoft.com/office/drawing/2014/main" id="{84831383-5F89-F582-66F4-F0A12EA204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222" y="5958330"/>
            <a:ext cx="820807" cy="766086"/>
          </a:xfrm>
          <a:prstGeom prst="rect">
            <a:avLst/>
          </a:prstGeom>
        </p:spPr>
      </p:pic>
      <p:pic>
        <p:nvPicPr>
          <p:cNvPr id="199" name="Picture 198">
            <a:extLst>
              <a:ext uri="{FF2B5EF4-FFF2-40B4-BE49-F238E27FC236}">
                <a16:creationId xmlns:a16="http://schemas.microsoft.com/office/drawing/2014/main" id="{273AA729-E926-161B-DC7E-97331CD207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0946" y="3045059"/>
            <a:ext cx="820807" cy="766086"/>
          </a:xfrm>
          <a:prstGeom prst="rect">
            <a:avLst/>
          </a:prstGeom>
        </p:spPr>
      </p:pic>
      <p:pic>
        <p:nvPicPr>
          <p:cNvPr id="200" name="Picture 199">
            <a:extLst>
              <a:ext uri="{FF2B5EF4-FFF2-40B4-BE49-F238E27FC236}">
                <a16:creationId xmlns:a16="http://schemas.microsoft.com/office/drawing/2014/main" id="{595E8FE4-DDBE-1D64-0ADF-48D56DF41E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3124" y="5958330"/>
            <a:ext cx="820807" cy="766086"/>
          </a:xfrm>
          <a:prstGeom prst="rect">
            <a:avLst/>
          </a:prstGeom>
        </p:spPr>
      </p:pic>
      <p:pic>
        <p:nvPicPr>
          <p:cNvPr id="201" name="Picture 200">
            <a:extLst>
              <a:ext uri="{FF2B5EF4-FFF2-40B4-BE49-F238E27FC236}">
                <a16:creationId xmlns:a16="http://schemas.microsoft.com/office/drawing/2014/main" id="{080F5CE2-87D4-007C-4C55-75B1C8B05B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1634" y="5958330"/>
            <a:ext cx="820807" cy="76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18469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AD373-06A5-8209-DC2B-EBE4858D9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BC20F-AE47-9D23-A085-752F3AA86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52A95-3FF4-70C0-2D98-89D95CBF7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983161"/>
          </a:xfrm>
        </p:spPr>
        <p:txBody>
          <a:bodyPr>
            <a:normAutofit/>
          </a:bodyPr>
          <a:lstStyle/>
          <a:p>
            <a:r>
              <a:rPr lang="en-CA" dirty="0"/>
              <a:t>Collect that dollar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24891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835FBA-4044-29DE-7729-EC9367C80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15973-4F36-B443-C29C-347D94BD3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45948-D0F0-1E8F-0F95-1E4FC9824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983161"/>
          </a:xfrm>
        </p:spPr>
        <p:txBody>
          <a:bodyPr>
            <a:normAutofit/>
          </a:bodyPr>
          <a:lstStyle/>
          <a:p>
            <a:r>
              <a:rPr lang="en-CA" dirty="0"/>
              <a:t>Collect that dollar</a:t>
            </a:r>
          </a:p>
          <a:p>
            <a:endParaRPr lang="en-CA" dirty="0"/>
          </a:p>
          <a:p>
            <a:r>
              <a:rPr lang="en-CA" dirty="0"/>
              <a:t>Even though I’m moving across the world, it will be still be a US dollar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61123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7E229A-066A-ABA7-1162-109BBB09A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95E84-6E5C-ED2E-CBC5-B42F3FC28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5E7A7-454E-6AC8-61A5-F06F275B4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983161"/>
          </a:xfrm>
        </p:spPr>
        <p:txBody>
          <a:bodyPr>
            <a:normAutofit/>
          </a:bodyPr>
          <a:lstStyle/>
          <a:p>
            <a:r>
              <a:rPr lang="en-CA" dirty="0"/>
              <a:t>If you don’t take on one of these challenges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3486587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BF3EB1-5043-04DB-98B1-EFA317940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02A05-5006-5BBA-0D03-A2DD7A283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C2D49-55DA-BCEE-C478-8C8FDEBAC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983161"/>
          </a:xfrm>
        </p:spPr>
        <p:txBody>
          <a:bodyPr>
            <a:normAutofit/>
          </a:bodyPr>
          <a:lstStyle/>
          <a:p>
            <a:r>
              <a:rPr lang="en-CA" dirty="0"/>
              <a:t>If you don’t take on one of these challenges</a:t>
            </a:r>
          </a:p>
          <a:p>
            <a:endParaRPr lang="en-CA" dirty="0"/>
          </a:p>
          <a:p>
            <a:r>
              <a:rPr lang="en-CA" dirty="0"/>
              <a:t>Take on your own grand challenge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3281162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42C66B-35AD-3756-DD15-0932CA6699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26835-94A2-133D-FCEA-7A0D1479E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42249-68D5-A882-A7E0-1A6EA63B3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983161"/>
          </a:xfrm>
        </p:spPr>
        <p:txBody>
          <a:bodyPr>
            <a:normAutofit/>
          </a:bodyPr>
          <a:lstStyle/>
          <a:p>
            <a:r>
              <a:rPr lang="en-CA" dirty="0"/>
              <a:t>If you don’t take on one of these challenges</a:t>
            </a:r>
          </a:p>
          <a:p>
            <a:endParaRPr lang="en-CA" dirty="0"/>
          </a:p>
          <a:p>
            <a:r>
              <a:rPr lang="en-CA" dirty="0"/>
              <a:t>Take on your own grand challenge</a:t>
            </a:r>
          </a:p>
          <a:p>
            <a:endParaRPr lang="en-CA" dirty="0"/>
          </a:p>
          <a:p>
            <a:r>
              <a:rPr lang="en-CA" dirty="0"/>
              <a:t>EDM has the potential to change the world for the better, in so many ways</a:t>
            </a:r>
          </a:p>
        </p:txBody>
      </p:sp>
    </p:spTree>
    <p:extLst>
      <p:ext uri="{BB962C8B-B14F-4D97-AF65-F5344CB8AC3E}">
        <p14:creationId xmlns:p14="http://schemas.microsoft.com/office/powerpoint/2010/main" val="205282287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A603E9-2D75-A452-7FB3-024FDCA30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F6D09-3FF9-5EA6-17F0-DBEA6C5A6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BF63B-491F-3273-AC3B-270E52D23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983161"/>
          </a:xfrm>
        </p:spPr>
        <p:txBody>
          <a:bodyPr>
            <a:normAutofit/>
          </a:bodyPr>
          <a:lstStyle/>
          <a:p>
            <a:r>
              <a:rPr lang="en-CA" dirty="0"/>
              <a:t>If you don’t take on one of these challenges</a:t>
            </a:r>
          </a:p>
          <a:p>
            <a:endParaRPr lang="en-CA" dirty="0"/>
          </a:p>
          <a:p>
            <a:r>
              <a:rPr lang="en-CA" dirty="0"/>
              <a:t>Take on your own grand challenge</a:t>
            </a:r>
          </a:p>
          <a:p>
            <a:endParaRPr lang="en-CA" dirty="0"/>
          </a:p>
          <a:p>
            <a:r>
              <a:rPr lang="en-CA" dirty="0"/>
              <a:t>EDM has the potential to change the world for the better, in so many ways</a:t>
            </a:r>
          </a:p>
          <a:p>
            <a:endParaRPr lang="en-CA" dirty="0"/>
          </a:p>
          <a:p>
            <a:r>
              <a:rPr lang="en-CA" dirty="0"/>
              <a:t>It’s an honor to be part of this community</a:t>
            </a:r>
          </a:p>
        </p:txBody>
      </p:sp>
    </p:spTree>
    <p:extLst>
      <p:ext uri="{BB962C8B-B14F-4D97-AF65-F5344CB8AC3E}">
        <p14:creationId xmlns:p14="http://schemas.microsoft.com/office/powerpoint/2010/main" val="253444088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781" y="-76200"/>
            <a:ext cx="11409787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Thank you!</a:t>
            </a:r>
          </a:p>
        </p:txBody>
      </p:sp>
      <p:sp>
        <p:nvSpPr>
          <p:cNvPr id="19" name="Rectangle 18"/>
          <p:cNvSpPr/>
          <p:nvPr/>
        </p:nvSpPr>
        <p:spPr>
          <a:xfrm>
            <a:off x="-282772" y="5568099"/>
            <a:ext cx="124747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“Big Data and Education”, a free and totally open MOOC</a:t>
            </a:r>
          </a:p>
          <a:p>
            <a:pPr algn="ctr"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Online</a:t>
            </a:r>
            <a:r>
              <a:rPr lang="en-US" sz="2400" b="1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Masters and Certificate in Learning Analytics and AI (Penn)</a:t>
            </a:r>
            <a:b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All publications available online – Google “Ryan Baker”</a:t>
            </a:r>
          </a:p>
        </p:txBody>
      </p:sp>
      <p:pic>
        <p:nvPicPr>
          <p:cNvPr id="11" name="Picture 10" descr="PCLAfinal.png">
            <a:extLst>
              <a:ext uri="{FF2B5EF4-FFF2-40B4-BE49-F238E27FC236}">
                <a16:creationId xmlns:a16="http://schemas.microsoft.com/office/drawing/2014/main" id="{AF67A485-2B4F-772C-FA23-6A27BAFFBF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 t="34955" b="27550"/>
          <a:stretch/>
        </p:blipFill>
        <p:spPr bwMode="auto">
          <a:xfrm>
            <a:off x="6324600" y="2012146"/>
            <a:ext cx="5604291" cy="14575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2" descr="Linkedin - Free social media icons">
            <a:extLst>
              <a:ext uri="{FF2B5EF4-FFF2-40B4-BE49-F238E27FC236}">
                <a16:creationId xmlns:a16="http://schemas.microsoft.com/office/drawing/2014/main" id="{0562E7D2-B3FA-0520-B36E-FDA5049CE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581" y="4173751"/>
            <a:ext cx="575999" cy="57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6F56E64-92C2-EC02-4F8A-688688845909}"/>
              </a:ext>
            </a:extLst>
          </p:cNvPr>
          <p:cNvSpPr txBox="1"/>
          <p:nvPr/>
        </p:nvSpPr>
        <p:spPr>
          <a:xfrm>
            <a:off x="5486400" y="4230917"/>
            <a:ext cx="4059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Ryan Baker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500D768-25B0-A607-B2FB-E712B44F7F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2437" y="2123813"/>
            <a:ext cx="5637364" cy="134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01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20C2B6-79F4-0E63-511B-DE683D0B6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DD101-8E8D-3F5D-C0E2-39188997C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CA" dirty="0"/>
              <a:t>Observations using BROMP</a:t>
            </a:r>
            <a:r>
              <a:rPr lang="en-US" dirty="0"/>
              <a:t> protocol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Ocumpaugh</a:t>
            </a:r>
            <a:r>
              <a:rPr lang="en-US" dirty="0"/>
              <a:t> et al., 2015; Baker et al., 2020)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8FF5D-90EB-9DE7-77E3-DE269CCFB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5181600" cy="4983161"/>
          </a:xfrm>
        </p:spPr>
        <p:txBody>
          <a:bodyPr>
            <a:normAutofit fontScale="92500"/>
          </a:bodyPr>
          <a:lstStyle/>
          <a:p>
            <a:pPr marL="285750" indent="-228600">
              <a:lnSpc>
                <a:spcPct val="90000"/>
              </a:lnSpc>
              <a:spcAft>
                <a:spcPts val="1000"/>
              </a:spcAft>
            </a:pPr>
            <a:r>
              <a:rPr lang="en-US" dirty="0"/>
              <a:t>Coding based on holistic observations (</a:t>
            </a:r>
            <a:r>
              <a:rPr lang="en-US" dirty="0" err="1"/>
              <a:t>Planalp</a:t>
            </a:r>
            <a:r>
              <a:rPr lang="en-US" dirty="0"/>
              <a:t> et al., 1996).</a:t>
            </a:r>
          </a:p>
          <a:p>
            <a:pPr marL="285750" indent="-228600">
              <a:lnSpc>
                <a:spcPct val="90000"/>
              </a:lnSpc>
              <a:spcAft>
                <a:spcPts val="1000"/>
              </a:spcAft>
            </a:pPr>
            <a:r>
              <a:rPr lang="en-US" dirty="0"/>
              <a:t>Context is very important for these constructs, so relying on single cues is unreliable.</a:t>
            </a:r>
          </a:p>
          <a:p>
            <a:pPr marL="285750" indent="-228600">
              <a:lnSpc>
                <a:spcPct val="90000"/>
              </a:lnSpc>
              <a:spcAft>
                <a:spcPts val="1000"/>
              </a:spcAft>
            </a:pPr>
            <a:r>
              <a:rPr lang="en-US" dirty="0"/>
              <a:t>BROMP observers are trained to notice posture, facial expressions, verbalizations and environment.</a:t>
            </a:r>
          </a:p>
          <a:p>
            <a:endParaRPr lang="en-US" dirty="0"/>
          </a:p>
        </p:txBody>
      </p:sp>
      <p:pic>
        <p:nvPicPr>
          <p:cNvPr id="4" name="Picture 3" descr="Baker Coding.png">
            <a:extLst>
              <a:ext uri="{FF2B5EF4-FFF2-40B4-BE49-F238E27FC236}">
                <a16:creationId xmlns:a16="http://schemas.microsoft.com/office/drawing/2014/main" id="{565251DB-BAD0-1B9D-9402-B710B21A3E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4" r="2" b="6854"/>
          <a:stretch/>
        </p:blipFill>
        <p:spPr>
          <a:xfrm>
            <a:off x="5785919" y="1752600"/>
            <a:ext cx="6170299" cy="422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984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93EBE8-9B48-7B85-C85E-0C1EF1706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B6352-89C2-25EA-C4FA-F60B0CD3D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The contribution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D1EF7-EA62-EB10-104C-1BE2336FB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983161"/>
          </a:xfrm>
        </p:spPr>
        <p:txBody>
          <a:bodyPr>
            <a:normAutofit/>
          </a:bodyPr>
          <a:lstStyle/>
          <a:p>
            <a:r>
              <a:rPr lang="en-CA" dirty="0"/>
              <a:t>This established a paradigm for the development and validation of these types of EDM models </a:t>
            </a:r>
          </a:p>
          <a:p>
            <a:r>
              <a:rPr lang="en-US" dirty="0"/>
              <a:t>Since then, other types of validation also used (algorithmic bias, leave-out-one-population)</a:t>
            </a:r>
          </a:p>
          <a:p>
            <a:pPr lvl="1"/>
            <a:r>
              <a:rPr lang="en-US" dirty="0"/>
              <a:t>But it became difficult to get papers published if they – for example – only used flat cross-validation</a:t>
            </a:r>
          </a:p>
          <a:p>
            <a:r>
              <a:rPr lang="en-US" dirty="0"/>
              <a:t>In other work, self-report, expert video labeling, sensors also used to label</a:t>
            </a:r>
          </a:p>
        </p:txBody>
      </p:sp>
    </p:spTree>
    <p:extLst>
      <p:ext uri="{BB962C8B-B14F-4D97-AF65-F5344CB8AC3E}">
        <p14:creationId xmlns:p14="http://schemas.microsoft.com/office/powerpoint/2010/main" val="2904328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A92E1-4ADE-60FE-B8CB-48D7181C03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98FA8-8889-CE88-C52A-5175321FD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Since then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42149-81F9-815E-0636-88F3AAADC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983161"/>
          </a:xfrm>
        </p:spPr>
        <p:txBody>
          <a:bodyPr>
            <a:normAutofit fontScale="92500"/>
          </a:bodyPr>
          <a:lstStyle/>
          <a:p>
            <a:r>
              <a:rPr lang="en-CA" dirty="0"/>
              <a:t>Dozens of affect detectors developed by scholars around the world </a:t>
            </a:r>
          </a:p>
          <a:p>
            <a:r>
              <a:rPr lang="en-CA" dirty="0"/>
              <a:t>Providing increasingly high-quality measurements of students’ </a:t>
            </a:r>
            <a:r>
              <a:rPr lang="en-CA" i="1" dirty="0"/>
              <a:t>boredom</a:t>
            </a:r>
            <a:r>
              <a:rPr lang="en-CA" dirty="0"/>
              <a:t>, </a:t>
            </a:r>
            <a:r>
              <a:rPr lang="en-CA" i="1" dirty="0"/>
              <a:t>frustration</a:t>
            </a:r>
            <a:r>
              <a:rPr lang="en-CA" dirty="0"/>
              <a:t>, </a:t>
            </a:r>
            <a:r>
              <a:rPr lang="en-CA" i="1" dirty="0"/>
              <a:t>confusion</a:t>
            </a:r>
            <a:r>
              <a:rPr lang="en-CA" dirty="0"/>
              <a:t>, and </a:t>
            </a:r>
            <a:r>
              <a:rPr lang="en-CA" i="1" dirty="0"/>
              <a:t>engaged concentration/flow</a:t>
            </a:r>
            <a:r>
              <a:rPr lang="en-CA" dirty="0"/>
              <a:t>, and occasionally other affective states such as </a:t>
            </a:r>
            <a:r>
              <a:rPr lang="en-CA" i="1" dirty="0"/>
              <a:t>anxiety</a:t>
            </a:r>
            <a:r>
              <a:rPr lang="en-CA" dirty="0"/>
              <a:t> and </a:t>
            </a:r>
            <a:r>
              <a:rPr lang="en-CA" i="1" dirty="0"/>
              <a:t>delight</a:t>
            </a:r>
            <a:r>
              <a:rPr lang="en-CA" dirty="0"/>
              <a:t>.</a:t>
            </a:r>
          </a:p>
          <a:p>
            <a:pPr lvl="1"/>
            <a:r>
              <a:rPr lang="en-US" dirty="0"/>
              <a:t>Botelho et al., 2017</a:t>
            </a:r>
            <a:r>
              <a:rPr lang="en-US" i="1" dirty="0"/>
              <a:t> 			</a:t>
            </a:r>
            <a:r>
              <a:rPr lang="en-US" dirty="0" err="1"/>
              <a:t>ASSISTments</a:t>
            </a:r>
            <a:endParaRPr lang="en-US" i="1" dirty="0"/>
          </a:p>
          <a:p>
            <a:pPr lvl="1"/>
            <a:r>
              <a:rPr lang="en-US" dirty="0"/>
              <a:t>Jiang et al., 2018</a:t>
            </a:r>
            <a:r>
              <a:rPr lang="en-US" i="1" dirty="0"/>
              <a:t> 			</a:t>
            </a:r>
            <a:r>
              <a:rPr lang="en-US" dirty="0"/>
              <a:t>Betty’s Brain</a:t>
            </a:r>
            <a:endParaRPr lang="en-US" i="1" dirty="0"/>
          </a:p>
          <a:p>
            <a:pPr lvl="1"/>
            <a:r>
              <a:rPr lang="en-US" dirty="0"/>
              <a:t>Hutt et al., 2019</a:t>
            </a:r>
            <a:r>
              <a:rPr lang="en-US" i="1" dirty="0"/>
              <a:t> 			</a:t>
            </a:r>
            <a:r>
              <a:rPr lang="en-US" dirty="0"/>
              <a:t>Algebra Nation</a:t>
            </a:r>
            <a:endParaRPr lang="en-US" i="1" dirty="0"/>
          </a:p>
          <a:p>
            <a:pPr lvl="1"/>
            <a:r>
              <a:rPr lang="en-US" dirty="0"/>
              <a:t>De Morais &amp; Jaques, 2023</a:t>
            </a:r>
            <a:r>
              <a:rPr lang="en-US" i="1" dirty="0"/>
              <a:t> 		</a:t>
            </a:r>
            <a:r>
              <a:rPr lang="en-US" dirty="0"/>
              <a:t>PAT2Math  </a:t>
            </a:r>
          </a:p>
          <a:p>
            <a:pPr lvl="1"/>
            <a:r>
              <a:rPr lang="en-US" dirty="0"/>
              <a:t>Zambrano et al., 2024</a:t>
            </a:r>
            <a:r>
              <a:rPr lang="en-US" i="1" dirty="0"/>
              <a:t> 		</a:t>
            </a:r>
            <a:r>
              <a:rPr lang="en-US" dirty="0"/>
              <a:t>Crystal Island</a:t>
            </a:r>
            <a:endParaRPr lang="en-US" i="1" dirty="0"/>
          </a:p>
          <a:p>
            <a:pPr lvl="1"/>
            <a:r>
              <a:rPr lang="en-US" dirty="0"/>
              <a:t>Rahman et al., 2024</a:t>
            </a:r>
            <a:r>
              <a:rPr lang="en-US" i="1" dirty="0"/>
              <a:t> 			</a:t>
            </a:r>
            <a:r>
              <a:rPr lang="en-US" dirty="0" err="1"/>
              <a:t>ASSISTments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586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3942</Words>
  <Application>Microsoft Office PowerPoint</Application>
  <PresentationFormat>Widescreen</PresentationFormat>
  <Paragraphs>373</Paragraphs>
  <Slides>66</Slides>
  <Notes>61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9" baseType="lpstr">
      <vt:lpstr>Arial</vt:lpstr>
      <vt:lpstr>Calibri</vt:lpstr>
      <vt:lpstr>Office Theme</vt:lpstr>
      <vt:lpstr>Affect Detectors Have Scaled in Research  but not in Practice</vt:lpstr>
      <vt:lpstr>Ram Kumar Test of Time Award Paper</vt:lpstr>
      <vt:lpstr>Not the first such paper </vt:lpstr>
      <vt:lpstr> </vt:lpstr>
      <vt:lpstr> </vt:lpstr>
      <vt:lpstr>Student-level cross-validation </vt:lpstr>
      <vt:lpstr>Observations using BROMP protocol (Ocumpaugh et al., 2015; Baker et al., 2020)</vt:lpstr>
      <vt:lpstr>The contribution</vt:lpstr>
      <vt:lpstr>Since then</vt:lpstr>
      <vt:lpstr>The resultant detectors</vt:lpstr>
      <vt:lpstr>And yet</vt:lpstr>
      <vt:lpstr>And yet</vt:lpstr>
      <vt:lpstr>That said</vt:lpstr>
      <vt:lpstr>But…</vt:lpstr>
      <vt:lpstr>Why has this been the case? </vt:lpstr>
      <vt:lpstr>Raise your hand</vt:lpstr>
      <vt:lpstr>Thank you</vt:lpstr>
      <vt:lpstr>Which</vt:lpstr>
      <vt:lpstr>Hypothesis A</vt:lpstr>
      <vt:lpstr>Hypothesis B</vt:lpstr>
      <vt:lpstr>Hypothesis C</vt:lpstr>
      <vt:lpstr>Hypothesis D</vt:lpstr>
      <vt:lpstr>Hypothesis E</vt:lpstr>
      <vt:lpstr>Hypothesis F</vt:lpstr>
      <vt:lpstr>Hypothesis G</vt:lpstr>
      <vt:lpstr>Hypothesis H</vt:lpstr>
      <vt:lpstr>Hypothesis I</vt:lpstr>
      <vt:lpstr>OK, so it looks like our winners are:</vt:lpstr>
      <vt:lpstr>So how do we address these problems?</vt:lpstr>
      <vt:lpstr>Your ideas</vt:lpstr>
      <vt:lpstr>Hypothesis A: Performance not good enough to drive decision making</vt:lpstr>
      <vt:lpstr>Hypothesis B: Too reliant on very contingent features and not long-term sustainable</vt:lpstr>
      <vt:lpstr>Hypothesis C: Transfer degrades performance, and a system misreading emotion seems creepy</vt:lpstr>
      <vt:lpstr>Hypothesis D: Far costlier than logs because of human observation, self-report, or multi-modal labels</vt:lpstr>
      <vt:lpstr>Hypothesis E: People don’t think affect matters in learning because the evidence isn’t strong enough</vt:lpstr>
      <vt:lpstr>Hypothesis F: Lack of must-have interventions </vt:lpstr>
      <vt:lpstr>Hypothesis G: Affect interventions seem harder and  less useful than knowledge tracing</vt:lpstr>
      <vt:lpstr>Hypothesis H: Why bother detecting if the intervention would benefit everyone?</vt:lpstr>
      <vt:lpstr>Hypothesis I: Affect detection more concerning than knowledge assessment</vt:lpstr>
      <vt:lpstr>The bottom line</vt:lpstr>
      <vt:lpstr> </vt:lpstr>
      <vt:lpstr> </vt:lpstr>
      <vt:lpstr> </vt:lpstr>
      <vt:lpstr>But at the same time</vt:lpstr>
      <vt:lpstr>PowerPoint Presentation</vt:lpstr>
      <vt:lpstr>PowerPoint Presentation</vt:lpstr>
      <vt:lpstr>PowerPoint Presentation</vt:lpstr>
      <vt:lpstr>Popping up a level to a bigger landscape</vt:lpstr>
      <vt:lpstr>Popping up a level to a bigger landscape</vt:lpstr>
      <vt:lpstr>Popping up a level to a bigger landscape</vt:lpstr>
      <vt:lpstr>Baker Learning Analytics Prizes</vt:lpstr>
      <vt:lpstr>The six challenges</vt:lpstr>
      <vt:lpstr>Affect Intervention Based on Detection: A Special Case of</vt:lpstr>
      <vt:lpstr>The six challenges</vt:lpstr>
      <vt:lpstr>BLAP1 Award-Winner</vt:lpstr>
      <vt:lpstr>BLAP On: More $1 awards</vt:lpstr>
      <vt:lpstr>So…</vt:lpstr>
      <vt:lpstr>So…</vt:lpstr>
      <vt:lpstr>Affect Detection</vt:lpstr>
      <vt:lpstr>And</vt:lpstr>
      <vt:lpstr>And</vt:lpstr>
      <vt:lpstr>And</vt:lpstr>
      <vt:lpstr>And</vt:lpstr>
      <vt:lpstr>And</vt:lpstr>
      <vt:lpstr>And</vt:lpstr>
      <vt:lpstr>Thank you!</vt:lpstr>
    </vt:vector>
  </TitlesOfParts>
  <Company>Worcester Polytechnic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Envisioning the  Future of Cyberlearning</dc:title>
  <dc:creator>Baker, Ryan Shaun</dc:creator>
  <cp:lastModifiedBy>Baker, Ryan S</cp:lastModifiedBy>
  <cp:revision>587</cp:revision>
  <dcterms:created xsi:type="dcterms:W3CDTF">2013-06-18T15:18:35Z</dcterms:created>
  <dcterms:modified xsi:type="dcterms:W3CDTF">2025-07-19T18:21:53Z</dcterms:modified>
</cp:coreProperties>
</file>